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9" r:id="rId12"/>
    <p:sldId id="270" r:id="rId13"/>
    <p:sldId id="271" r:id="rId14"/>
    <p:sldId id="273" r:id="rId15"/>
    <p:sldId id="268" r:id="rId16"/>
    <p:sldId id="274" r:id="rId17"/>
    <p:sldId id="275" r:id="rId18"/>
    <p:sldId id="282" r:id="rId19"/>
    <p:sldId id="277" r:id="rId20"/>
    <p:sldId id="278" r:id="rId21"/>
    <p:sldId id="279" r:id="rId22"/>
    <p:sldId id="280" r:id="rId23"/>
    <p:sldId id="281" r:id="rId24"/>
    <p:sldId id="283" r:id="rId25"/>
    <p:sldId id="286" r:id="rId26"/>
    <p:sldId id="287" r:id="rId27"/>
    <p:sldId id="288" r:id="rId28"/>
    <p:sldId id="289" r:id="rId29"/>
    <p:sldId id="290" r:id="rId30"/>
    <p:sldId id="294" r:id="rId31"/>
    <p:sldId id="295" r:id="rId32"/>
    <p:sldId id="291" r:id="rId33"/>
    <p:sldId id="292" r:id="rId34"/>
    <p:sldId id="296" r:id="rId35"/>
    <p:sldId id="297" r:id="rId36"/>
    <p:sldId id="293" r:id="rId37"/>
    <p:sldId id="298" r:id="rId38"/>
    <p:sldId id="299" r:id="rId39"/>
    <p:sldId id="300" r:id="rId40"/>
    <p:sldId id="301" r:id="rId41"/>
    <p:sldId id="302" r:id="rId42"/>
    <p:sldId id="304" r:id="rId43"/>
    <p:sldId id="305" r:id="rId44"/>
    <p:sldId id="306" r:id="rId45"/>
    <p:sldId id="308" r:id="rId46"/>
    <p:sldId id="307" r:id="rId47"/>
    <p:sldId id="309" r:id="rId48"/>
    <p:sldId id="310" r:id="rId49"/>
    <p:sldId id="311" r:id="rId50"/>
    <p:sldId id="313" r:id="rId51"/>
    <p:sldId id="315" r:id="rId52"/>
    <p:sldId id="317" r:id="rId53"/>
    <p:sldId id="318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8723" autoAdjust="0"/>
    <p:restoredTop sz="94660"/>
  </p:normalViewPr>
  <p:slideViewPr>
    <p:cSldViewPr>
      <p:cViewPr>
        <p:scale>
          <a:sx n="117" d="100"/>
          <a:sy n="117" d="100"/>
        </p:scale>
        <p:origin x="10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6DB0283-D35C-4A4E-A004-CB8A7DB83019}" type="datetimeFigureOut">
              <a:rPr lang="en-US" smtClean="0"/>
              <a:pPr/>
              <a:t>8/19/2023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0283-D35C-4A4E-A004-CB8A7DB83019}" type="datetimeFigureOut">
              <a:rPr lang="en-US" smtClean="0"/>
              <a:pPr/>
              <a:t>8/19/2023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6DB0283-D35C-4A4E-A004-CB8A7DB83019}" type="datetimeFigureOut">
              <a:rPr lang="en-US" smtClean="0"/>
              <a:pPr/>
              <a:t>8/19/2023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0283-D35C-4A4E-A004-CB8A7DB83019}" type="datetimeFigureOut">
              <a:rPr lang="en-US" smtClean="0"/>
              <a:pPr/>
              <a:t>8/19/2023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0283-D35C-4A4E-A004-CB8A7DB83019}" type="datetimeFigureOut">
              <a:rPr lang="en-US" smtClean="0"/>
              <a:pPr/>
              <a:t>8/19/2023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6DB0283-D35C-4A4E-A004-CB8A7DB83019}" type="datetimeFigureOut">
              <a:rPr lang="en-US" smtClean="0"/>
              <a:pPr/>
              <a:t>8/19/2023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6DB0283-D35C-4A4E-A004-CB8A7DB83019}" type="datetimeFigureOut">
              <a:rPr lang="en-US" smtClean="0"/>
              <a:pPr/>
              <a:t>8/19/2023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0283-D35C-4A4E-A004-CB8A7DB83019}" type="datetimeFigureOut">
              <a:rPr lang="en-US" smtClean="0"/>
              <a:pPr/>
              <a:t>8/19/2023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0283-D35C-4A4E-A004-CB8A7DB83019}" type="datetimeFigureOut">
              <a:rPr lang="en-US" smtClean="0"/>
              <a:pPr/>
              <a:t>8/19/2023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B0283-D35C-4A4E-A004-CB8A7DB83019}" type="datetimeFigureOut">
              <a:rPr lang="en-US" smtClean="0"/>
              <a:pPr/>
              <a:t>8/19/2023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76DB0283-D35C-4A4E-A004-CB8A7DB83019}" type="datetimeFigureOut">
              <a:rPr lang="en-US" smtClean="0"/>
              <a:pPr/>
              <a:t>8/19/2023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6DB0283-D35C-4A4E-A004-CB8A7DB83019}" type="datetimeFigureOut">
              <a:rPr lang="en-US" smtClean="0"/>
              <a:pPr/>
              <a:t>8/19/2023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A5AD425-89AB-4FAD-BD6F-F5414BBEB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g"/><Relationship Id="rId4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0" y="3000372"/>
            <a:ext cx="9144000" cy="1292724"/>
          </a:xfrm>
        </p:spPr>
        <p:txBody>
          <a:bodyPr>
            <a:normAutofit/>
          </a:bodyPr>
          <a:lstStyle/>
          <a:p>
            <a:pPr algn="ctr"/>
            <a:r>
              <a:rPr lang="sr-Latn-R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SCLERODERMIA</a:t>
            </a:r>
            <a:r>
              <a:rPr lang="sr-Latn-RS" sz="2800" dirty="0" smtClean="0"/>
              <a:t> 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362200" y="6286520"/>
            <a:ext cx="6705600" cy="449316"/>
          </a:xfrm>
        </p:spPr>
        <p:txBody>
          <a:bodyPr>
            <a:normAutofit lnSpcReduction="10000"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err="1"/>
              <a:t>Sclerodermia</a:t>
            </a:r>
            <a:r>
              <a:rPr lang="en-US" sz="3600" dirty="0"/>
              <a:t> </a:t>
            </a:r>
            <a:r>
              <a:rPr lang="en-US" sz="3600" dirty="0" smtClean="0"/>
              <a:t>systemic</a:t>
            </a:r>
            <a:r>
              <a:rPr lang="sr-Latn-RS" sz="3600" dirty="0" smtClean="0"/>
              <a:t>a</a:t>
            </a:r>
            <a:br>
              <a:rPr lang="sr-Latn-RS" sz="3600" dirty="0" smtClean="0"/>
            </a:br>
            <a:r>
              <a:rPr lang="sr-Latn-RS" sz="3600" dirty="0"/>
              <a:t>C</a:t>
            </a:r>
            <a:r>
              <a:rPr lang="en-US" sz="3600" dirty="0" err="1" smtClean="0"/>
              <a:t>linical</a:t>
            </a:r>
            <a:r>
              <a:rPr lang="en-US" sz="3600" dirty="0" smtClean="0"/>
              <a:t> </a:t>
            </a:r>
            <a:r>
              <a:rPr lang="en-US" sz="3600" dirty="0"/>
              <a:t>picture </a:t>
            </a:r>
            <a:r>
              <a:rPr lang="sr-Latn-RS" sz="3600" dirty="0"/>
              <a:t>(</a:t>
            </a:r>
            <a:r>
              <a:rPr lang="en-US" sz="3600" dirty="0" smtClean="0"/>
              <a:t>internal organs</a:t>
            </a:r>
            <a:r>
              <a:rPr lang="sr-Latn-RS" sz="3600" dirty="0" smtClean="0"/>
              <a:t> lesions)</a:t>
            </a:r>
            <a:endParaRPr lang="sr-Latn-RS" sz="3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784976" cy="4495800"/>
          </a:xfrm>
        </p:spPr>
        <p:txBody>
          <a:bodyPr>
            <a:normAutofit/>
          </a:bodyPr>
          <a:lstStyle/>
          <a:p>
            <a:r>
              <a:rPr lang="en-US" sz="2400" dirty="0"/>
              <a:t>Dilation of the distal </a:t>
            </a:r>
            <a:r>
              <a:rPr lang="en-US" sz="2400" dirty="0" smtClean="0"/>
              <a:t>esophagus</a:t>
            </a:r>
            <a:r>
              <a:rPr lang="sr-Latn-RS" sz="2400" dirty="0" smtClean="0"/>
              <a:t>; </a:t>
            </a:r>
            <a:r>
              <a:rPr lang="en-US" sz="2400" dirty="0" smtClean="0"/>
              <a:t>reduced </a:t>
            </a:r>
            <a:r>
              <a:rPr lang="en-US" sz="2400" dirty="0"/>
              <a:t>tone of the gastro-</a:t>
            </a:r>
            <a:r>
              <a:rPr lang="en-US" sz="2400" dirty="0" err="1"/>
              <a:t>oesophageal</a:t>
            </a:r>
            <a:r>
              <a:rPr lang="en-US" sz="2400" dirty="0"/>
              <a:t> sphincter </a:t>
            </a:r>
            <a:endParaRPr lang="sr-Latn-RS" sz="2400" dirty="0" smtClean="0"/>
          </a:p>
          <a:p>
            <a:r>
              <a:rPr lang="en-US" sz="2400" dirty="0" err="1" smtClean="0"/>
              <a:t>Hypomotility</a:t>
            </a:r>
            <a:r>
              <a:rPr lang="en-US" sz="2400" dirty="0" smtClean="0"/>
              <a:t> </a:t>
            </a:r>
            <a:r>
              <a:rPr lang="en-US" sz="2400" dirty="0"/>
              <a:t>of the small and large intestine </a:t>
            </a:r>
            <a:endParaRPr lang="sr-Latn-RS" sz="2400" dirty="0" smtClean="0"/>
          </a:p>
          <a:p>
            <a:r>
              <a:rPr lang="en-US" sz="2400" dirty="0" err="1" smtClean="0"/>
              <a:t>Malabsorption</a:t>
            </a:r>
            <a:r>
              <a:rPr lang="en-US" sz="2400" dirty="0"/>
              <a:t>, constipation, flatulence </a:t>
            </a:r>
            <a:endParaRPr lang="sr-Latn-RS" sz="2400" dirty="0" smtClean="0"/>
          </a:p>
          <a:p>
            <a:r>
              <a:rPr lang="en-US" sz="2400" dirty="0" smtClean="0"/>
              <a:t>Kidney </a:t>
            </a:r>
            <a:r>
              <a:rPr lang="en-US" sz="2400" dirty="0"/>
              <a:t>involvement affects the severity of the clinical picture (hematuria, proteinuria, renal insufficiency, hypertensive crises</a:t>
            </a:r>
            <a:r>
              <a:rPr lang="en-US" sz="2400" dirty="0" smtClean="0"/>
              <a:t>...)</a:t>
            </a:r>
            <a:endParaRPr lang="sr-Latn-RS" sz="2400" dirty="0" smtClean="0"/>
          </a:p>
          <a:p>
            <a:r>
              <a:rPr lang="en-US" sz="2400" dirty="0" smtClean="0"/>
              <a:t> </a:t>
            </a:r>
            <a:r>
              <a:rPr lang="en-US" sz="2400" dirty="0"/>
              <a:t>Interstitial lung fibrosis, respiratory failure, lung cancer </a:t>
            </a:r>
            <a:endParaRPr lang="sr-Latn-RS" sz="2400" dirty="0" smtClean="0"/>
          </a:p>
          <a:p>
            <a:r>
              <a:rPr lang="en-US" sz="2400" dirty="0" smtClean="0"/>
              <a:t>Myocardial </a:t>
            </a:r>
            <a:r>
              <a:rPr lang="en-US" sz="2400" dirty="0"/>
              <a:t>fibrosis and damage to the conduction system (pericarditis, myocardial insufficiency, arrhythmias...)</a:t>
            </a:r>
          </a:p>
          <a:p>
            <a:endParaRPr lang="sr-Cyrl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02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Sclerodermia </a:t>
            </a:r>
            <a:r>
              <a:rPr lang="sr-Latn-RS" sz="36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systemica</a:t>
            </a:r>
            <a:r>
              <a:rPr lang="sr-Cyrl-RS" sz="3600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sr-Cyrl-RS" sz="36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– </a:t>
            </a:r>
            <a:r>
              <a:rPr lang="en-US" sz="3600" dirty="0"/>
              <a:t>lab analysis</a:t>
            </a:r>
            <a:endParaRPr lang="sr-Latn-RS" sz="3600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en-US" sz="2400" dirty="0"/>
          </a:p>
          <a:p>
            <a:r>
              <a:rPr lang="en-US" sz="2600" dirty="0"/>
              <a:t>Sedimentation </a:t>
            </a:r>
            <a:r>
              <a:rPr lang="sr-Latn-RS" sz="2600" dirty="0" smtClean="0"/>
              <a:t>rate </a:t>
            </a:r>
            <a:r>
              <a:rPr lang="en-US" sz="2600" dirty="0" smtClean="0"/>
              <a:t>increased </a:t>
            </a:r>
            <a:endParaRPr lang="sr-Latn-RS" sz="2600" dirty="0" smtClean="0"/>
          </a:p>
          <a:p>
            <a:r>
              <a:rPr lang="en-US" sz="2600" dirty="0" smtClean="0"/>
              <a:t>Anemia </a:t>
            </a:r>
            <a:endParaRPr lang="sr-Latn-RS" sz="2600" dirty="0" smtClean="0"/>
          </a:p>
          <a:p>
            <a:r>
              <a:rPr lang="en-US" sz="2600" dirty="0" err="1" smtClean="0"/>
              <a:t>Rf</a:t>
            </a:r>
            <a:r>
              <a:rPr lang="en-US" sz="2600" dirty="0"/>
              <a:t>, ANA, anti </a:t>
            </a:r>
            <a:r>
              <a:rPr lang="en-US" sz="2600" dirty="0" err="1"/>
              <a:t>Scl</a:t>
            </a:r>
            <a:r>
              <a:rPr lang="en-US" sz="2600" dirty="0"/>
              <a:t> 70, ACA... </a:t>
            </a:r>
            <a:endParaRPr lang="sr-Latn-RS" sz="2600" dirty="0" smtClean="0"/>
          </a:p>
          <a:p>
            <a:r>
              <a:rPr lang="en-US" sz="2600" dirty="0" err="1" smtClean="0"/>
              <a:t>Capillaroscopy</a:t>
            </a:r>
            <a:endParaRPr lang="en-US" sz="2600" dirty="0"/>
          </a:p>
          <a:p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33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476672"/>
            <a:ext cx="8153400" cy="1008112"/>
          </a:xfrm>
        </p:spPr>
        <p:txBody>
          <a:bodyPr>
            <a:normAutofit fontScale="90000"/>
          </a:bodyPr>
          <a:lstStyle/>
          <a:p>
            <a:r>
              <a:rPr lang="en-US" sz="4000" dirty="0" err="1"/>
              <a:t>Capillaroscopy</a:t>
            </a:r>
            <a:r>
              <a:rPr lang="en-US" sz="3600" dirty="0"/>
              <a:t/>
            </a:r>
            <a:br>
              <a:rPr lang="en-US" sz="3600" dirty="0"/>
            </a:b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 descr="Related image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88840"/>
            <a:ext cx="6020877" cy="4495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417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28600"/>
            <a:ext cx="8658544" cy="990600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Sclerodermia </a:t>
            </a:r>
            <a:r>
              <a:rPr lang="sr-Latn-RS" sz="36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systemica </a:t>
            </a:r>
            <a:r>
              <a:rPr lang="en-US" sz="3600" dirty="0"/>
              <a:t>differential diagnosis</a:t>
            </a:r>
            <a:endParaRPr lang="sr-Latn-RS" sz="3600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Raynaud's syndrome </a:t>
            </a:r>
            <a:endParaRPr lang="sr-Latn-RS" sz="2600" dirty="0" smtClean="0"/>
          </a:p>
          <a:p>
            <a:r>
              <a:rPr lang="en-US" sz="2600" dirty="0" err="1" smtClean="0"/>
              <a:t>Acrosclerosis</a:t>
            </a:r>
            <a:r>
              <a:rPr lang="en-US" sz="2600" dirty="0" smtClean="0"/>
              <a:t> </a:t>
            </a:r>
            <a:r>
              <a:rPr lang="en-US" sz="2600" dirty="0"/>
              <a:t>in other diseases (porphyria </a:t>
            </a:r>
            <a:r>
              <a:rPr lang="en-US" sz="2600" dirty="0" err="1"/>
              <a:t>cutanea</a:t>
            </a:r>
            <a:r>
              <a:rPr lang="en-US" sz="2600" dirty="0"/>
              <a:t> </a:t>
            </a:r>
            <a:r>
              <a:rPr lang="en-US" sz="2600" dirty="0" err="1"/>
              <a:t>tarda</a:t>
            </a:r>
            <a:r>
              <a:rPr lang="en-US" sz="2600" dirty="0"/>
              <a:t>, effect of toxic substances, work with compression drill...)</a:t>
            </a:r>
            <a:endParaRPr lang="en-US" sz="2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94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Sclerodermia </a:t>
            </a:r>
            <a:r>
              <a:rPr lang="sr-Latn-RS" sz="36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systemica </a:t>
            </a:r>
            <a:r>
              <a:rPr lang="en-US" sz="3600" dirty="0"/>
              <a:t>therapy</a:t>
            </a:r>
            <a:endParaRPr lang="sr-Latn-RS" sz="3600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D-</a:t>
            </a:r>
            <a:r>
              <a:rPr lang="en-US" sz="2600" dirty="0" err="1"/>
              <a:t>penicillamine</a:t>
            </a:r>
            <a:r>
              <a:rPr lang="en-US" sz="2600" dirty="0"/>
              <a:t> </a:t>
            </a:r>
            <a:endParaRPr lang="sr-Latn-RS" sz="2600" dirty="0" smtClean="0"/>
          </a:p>
          <a:p>
            <a:r>
              <a:rPr lang="sr-Latn-RS" sz="2600" dirty="0" smtClean="0"/>
              <a:t>Systemic</a:t>
            </a:r>
            <a:r>
              <a:rPr lang="en-US" sz="2600" dirty="0" smtClean="0"/>
              <a:t> </a:t>
            </a:r>
            <a:r>
              <a:rPr lang="en-US" sz="2600" dirty="0"/>
              <a:t>corticosteroid therapy (prednisone 40-60 mg/day</a:t>
            </a:r>
            <a:r>
              <a:rPr lang="en-US" sz="2600" dirty="0" smtClean="0"/>
              <a:t>)</a:t>
            </a:r>
            <a:endParaRPr lang="sr-Latn-RS" sz="2600" dirty="0" smtClean="0"/>
          </a:p>
          <a:p>
            <a:r>
              <a:rPr lang="en-US" sz="2600" dirty="0" smtClean="0"/>
              <a:t> </a:t>
            </a:r>
            <a:r>
              <a:rPr lang="en-US" sz="2600" dirty="0"/>
              <a:t>Azathioprine, interferon gamma </a:t>
            </a:r>
            <a:endParaRPr lang="sr-Latn-RS" sz="2600" dirty="0" smtClean="0"/>
          </a:p>
          <a:p>
            <a:r>
              <a:rPr lang="en-US" sz="2600" dirty="0" err="1" smtClean="0"/>
              <a:t>Nifedipine</a:t>
            </a:r>
            <a:r>
              <a:rPr lang="en-US" sz="2600" dirty="0"/>
              <a:t>, </a:t>
            </a:r>
            <a:r>
              <a:rPr lang="en-US" sz="2600" dirty="0" err="1"/>
              <a:t>pentoxifylline</a:t>
            </a:r>
            <a:r>
              <a:rPr lang="en-US" sz="2600" dirty="0"/>
              <a:t> (for Raynaud's phenomenon) </a:t>
            </a:r>
            <a:endParaRPr lang="sr-Latn-RS" sz="2600" dirty="0" smtClean="0"/>
          </a:p>
          <a:p>
            <a:r>
              <a:rPr lang="en-US" sz="2600" dirty="0" smtClean="0"/>
              <a:t>Physical </a:t>
            </a:r>
            <a:r>
              <a:rPr lang="en-US" sz="2600" dirty="0" err="1"/>
              <a:t>kinesitherapy</a:t>
            </a:r>
            <a:r>
              <a:rPr lang="en-US" sz="2600" dirty="0"/>
              <a:t> </a:t>
            </a:r>
            <a:endParaRPr lang="sr-Latn-RS" sz="2600" dirty="0" smtClean="0"/>
          </a:p>
          <a:p>
            <a:r>
              <a:rPr lang="en-US" sz="2600" dirty="0" smtClean="0"/>
              <a:t>Internist </a:t>
            </a:r>
            <a:r>
              <a:rPr lang="en-US" sz="2600" dirty="0"/>
              <a:t>therapy for visceral lesions</a:t>
            </a:r>
            <a:endParaRPr lang="en-US" sz="2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47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928992" cy="990600"/>
          </a:xfrm>
        </p:spPr>
        <p:txBody>
          <a:bodyPr>
            <a:noAutofit/>
          </a:bodyPr>
          <a:lstStyle/>
          <a:p>
            <a:r>
              <a:rPr lang="sr-Latn-RS" sz="3200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Sclerodermia </a:t>
            </a:r>
            <a:r>
              <a:rPr lang="sr-Latn-RS" sz="32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systemica</a:t>
            </a:r>
            <a:r>
              <a:rPr lang="sr-Cyrl-RS" sz="3200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sr-Cyrl-RS" sz="32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– </a:t>
            </a:r>
            <a:r>
              <a:rPr lang="sr-Latn-RS" sz="32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clinical </a:t>
            </a:r>
            <a:r>
              <a:rPr lang="en-US" sz="3200" dirty="0" smtClean="0"/>
              <a:t>course </a:t>
            </a:r>
            <a:r>
              <a:rPr lang="en-US" sz="3200" dirty="0"/>
              <a:t>and prognosis</a:t>
            </a:r>
            <a:r>
              <a:rPr lang="sr-Cyrl-RS" sz="32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endParaRPr lang="sr-Latn-RS" sz="3200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It depends on the involvement of the internal organs </a:t>
            </a:r>
            <a:endParaRPr lang="sr-Latn-RS" sz="2600" dirty="0" smtClean="0"/>
          </a:p>
          <a:p>
            <a:r>
              <a:rPr lang="en-US" sz="2600" dirty="0" smtClean="0"/>
              <a:t>If </a:t>
            </a:r>
            <a:r>
              <a:rPr lang="en-US" sz="2600" dirty="0"/>
              <a:t>limited cutaneous sclerosis is present, the prognosis is better </a:t>
            </a:r>
            <a:endParaRPr lang="sr-Latn-RS" sz="2600" dirty="0" smtClean="0"/>
          </a:p>
          <a:p>
            <a:r>
              <a:rPr lang="en-US" sz="2600" dirty="0" smtClean="0"/>
              <a:t>Men </a:t>
            </a:r>
            <a:r>
              <a:rPr lang="en-US" sz="2600" dirty="0"/>
              <a:t>have a worse prognosis</a:t>
            </a:r>
            <a:endParaRPr lang="en-US" sz="2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796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r-Latn-R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MORPHOEA Sclerodermia circumscripta 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37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sz="3600" dirty="0">
                <a:latin typeface="Arial" panose="020B0604020202020204" pitchFamily="34" charset="0"/>
                <a:cs typeface="Arial" panose="020B0604020202020204" pitchFamily="34" charset="0"/>
              </a:rPr>
              <a:t>MORPHOEA Sclerodermia circumscripta </a:t>
            </a:r>
            <a:endParaRPr lang="sr-Latn-RS" sz="3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Internal organs are not affected </a:t>
            </a:r>
            <a:endParaRPr lang="sr-Latn-RS" sz="2600" dirty="0" smtClean="0"/>
          </a:p>
          <a:p>
            <a:r>
              <a:rPr lang="en-US" sz="2600" dirty="0" smtClean="0"/>
              <a:t>Etiopathogenesis</a:t>
            </a:r>
            <a:r>
              <a:rPr lang="en-US" sz="2600" dirty="0"/>
              <a:t>: unknown cause (similar pathogenesis to </a:t>
            </a:r>
            <a:r>
              <a:rPr lang="en-US" sz="2600" dirty="0" err="1"/>
              <a:t>ScS</a:t>
            </a:r>
            <a:r>
              <a:rPr lang="en-US" sz="2600" dirty="0" smtClean="0"/>
              <a:t>)</a:t>
            </a:r>
            <a:endParaRPr lang="sr-Latn-RS" sz="2600" dirty="0" smtClean="0"/>
          </a:p>
          <a:p>
            <a:r>
              <a:rPr lang="en-US" sz="2600" dirty="0" smtClean="0"/>
              <a:t>Trauma</a:t>
            </a:r>
            <a:r>
              <a:rPr lang="en-US" sz="2600" dirty="0"/>
              <a:t>, </a:t>
            </a:r>
            <a:r>
              <a:rPr lang="en-US" sz="2600" dirty="0" err="1" smtClean="0"/>
              <a:t>Borreli</a:t>
            </a:r>
            <a:r>
              <a:rPr lang="sr-Latn-RS" sz="2600" dirty="0" smtClean="0"/>
              <a:t>a</a:t>
            </a:r>
            <a:r>
              <a:rPr lang="en-US" sz="2600" dirty="0" smtClean="0"/>
              <a:t> </a:t>
            </a:r>
            <a:r>
              <a:rPr lang="en-US" sz="2600" dirty="0" err="1"/>
              <a:t>burgdorferi</a:t>
            </a:r>
            <a:r>
              <a:rPr lang="en-US" sz="2600" dirty="0"/>
              <a:t> infection, immune mechanisms.</a:t>
            </a:r>
          </a:p>
          <a:p>
            <a:endParaRPr lang="en-US" sz="2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19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/>
              <a:t>C</a:t>
            </a:r>
            <a:r>
              <a:rPr lang="en-US" sz="3600" dirty="0" err="1"/>
              <a:t>linical</a:t>
            </a:r>
            <a:r>
              <a:rPr lang="en-US" sz="3600" dirty="0"/>
              <a:t> picture</a:t>
            </a:r>
            <a:endParaRPr lang="sr-Cyrl-C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Latn-RS" sz="28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Sclerodermia guttata</a:t>
            </a:r>
          </a:p>
          <a:p>
            <a:r>
              <a:rPr lang="sr-Latn-RS" sz="28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Sclerodermia linearis- en bande</a:t>
            </a:r>
          </a:p>
          <a:p>
            <a:r>
              <a:rPr lang="sr-Latn-RS" sz="28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Sclerodermia en coup de sabre</a:t>
            </a:r>
            <a:r>
              <a:rPr lang="sr-Cyrl-RS" sz="28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,</a:t>
            </a:r>
            <a:r>
              <a:rPr lang="sr-Latn-RS" sz="28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sz="2800" dirty="0"/>
              <a:t>often associated with </a:t>
            </a:r>
            <a:r>
              <a:rPr lang="en-US" sz="2800" dirty="0" err="1"/>
              <a:t>hemiatrophy</a:t>
            </a:r>
            <a:r>
              <a:rPr lang="en-US" sz="2800" dirty="0"/>
              <a:t> of the face</a:t>
            </a:r>
            <a:endParaRPr lang="sr-Cyrl-RS" sz="2800" dirty="0" smtClean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  <a:p>
            <a:r>
              <a:rPr lang="sr-Latn-RS" sz="28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Morphoea generalisata </a:t>
            </a:r>
          </a:p>
          <a:p>
            <a:r>
              <a:rPr lang="sr-Latn-RS" sz="28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Morphoea pansclerotica</a:t>
            </a:r>
            <a:r>
              <a:rPr lang="sr-Latn-RS" sz="28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sr-Cyrl-RS" sz="28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r-Cyrl-CS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Latn-CS" sz="2400" b="1" dirty="0"/>
          </a:p>
        </p:txBody>
      </p:sp>
    </p:spTree>
    <p:extLst>
      <p:ext uri="{BB962C8B-B14F-4D97-AF65-F5344CB8AC3E}">
        <p14:creationId xmlns:p14="http://schemas.microsoft.com/office/powerpoint/2010/main" val="34203981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MORPHOEA </a:t>
            </a:r>
            <a:r>
              <a:rPr lang="sr-Latn-RS" sz="3600" dirty="0"/>
              <a:t>C</a:t>
            </a:r>
            <a:r>
              <a:rPr lang="en-US" sz="3600" dirty="0" err="1"/>
              <a:t>linical</a:t>
            </a:r>
            <a:r>
              <a:rPr lang="en-US" sz="3600" dirty="0"/>
              <a:t> picture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sr-Latn-RS" sz="28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Sclerodermia en plaque </a:t>
            </a:r>
            <a:endParaRPr lang="sr-Latn-RS" sz="2800" dirty="0" smtClean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  <a:p>
            <a:r>
              <a:rPr lang="en-US" sz="2800" dirty="0" smtClean="0"/>
              <a:t>Solitary </a:t>
            </a:r>
            <a:r>
              <a:rPr lang="en-US" sz="2800" dirty="0"/>
              <a:t>or multiple lesions </a:t>
            </a:r>
            <a:endParaRPr lang="sr-Latn-RS" sz="2800" dirty="0" smtClean="0"/>
          </a:p>
          <a:p>
            <a:r>
              <a:rPr lang="en-US" sz="2800" dirty="0" smtClean="0"/>
              <a:t>Lilac </a:t>
            </a:r>
            <a:r>
              <a:rPr lang="en-US" sz="2800" dirty="0"/>
              <a:t>ring </a:t>
            </a:r>
            <a:endParaRPr lang="sr-Latn-RS" sz="2800" dirty="0" smtClean="0"/>
          </a:p>
          <a:p>
            <a:r>
              <a:rPr lang="en-US" sz="2800" dirty="0" smtClean="0"/>
              <a:t>No </a:t>
            </a:r>
            <a:r>
              <a:rPr lang="en-US" sz="2800" dirty="0"/>
              <a:t>hair follicles, reduced sweating, hypoesthesia</a:t>
            </a:r>
            <a:endParaRPr lang="sr-Latn-RS" sz="2800" dirty="0" smtClean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5" name="Content Placeholder 3" descr="morphea"/>
          <p:cNvPicPr>
            <a:picLocks noGrp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7" t="-6320" r="11617" b="6320"/>
          <a:stretch/>
        </p:blipFill>
        <p:spPr bwMode="auto">
          <a:xfrm>
            <a:off x="609600" y="2187622"/>
            <a:ext cx="3886200" cy="33749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1976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SCLERODERMIA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57158" y="1600200"/>
            <a:ext cx="8643998" cy="5114948"/>
          </a:xfrm>
        </p:spPr>
        <p:txBody>
          <a:bodyPr>
            <a:normAutofit/>
          </a:bodyPr>
          <a:lstStyle/>
          <a:p>
            <a:r>
              <a:rPr lang="en-US" sz="2800" dirty="0"/>
              <a:t>Heterogeneous group of diseases </a:t>
            </a:r>
            <a:endParaRPr lang="sr-Latn-RS" sz="2800" dirty="0" smtClean="0"/>
          </a:p>
          <a:p>
            <a:r>
              <a:rPr lang="en-US" sz="2800" dirty="0" smtClean="0"/>
              <a:t>Sclerosis </a:t>
            </a:r>
            <a:r>
              <a:rPr lang="en-US" sz="2800" dirty="0"/>
              <a:t>of the skin is the main and dominant clinical feature </a:t>
            </a:r>
            <a:endParaRPr lang="sr-Latn-RS" sz="2800" dirty="0" smtClean="0"/>
          </a:p>
          <a:p>
            <a:r>
              <a:rPr lang="en-US" sz="2800" dirty="0" smtClean="0"/>
              <a:t>Systemic </a:t>
            </a:r>
            <a:r>
              <a:rPr lang="en-US" sz="2800" dirty="0"/>
              <a:t>disease Scleroderma </a:t>
            </a:r>
            <a:r>
              <a:rPr lang="en-US" sz="2800" dirty="0" err="1"/>
              <a:t>systemica</a:t>
            </a:r>
            <a:r>
              <a:rPr lang="en-US" sz="2800" dirty="0"/>
              <a:t> </a:t>
            </a:r>
            <a:endParaRPr lang="sr-Latn-RS" sz="2800" dirty="0" smtClean="0"/>
          </a:p>
          <a:p>
            <a:r>
              <a:rPr lang="en-US" sz="2800" dirty="0" smtClean="0"/>
              <a:t>Or </a:t>
            </a:r>
            <a:r>
              <a:rPr lang="en-US" sz="2800" dirty="0"/>
              <a:t>exclusively a skin disease: </a:t>
            </a:r>
            <a:r>
              <a:rPr lang="en-US" sz="2800" dirty="0" err="1"/>
              <a:t>Sclerodermia</a:t>
            </a:r>
            <a:r>
              <a:rPr lang="en-US" sz="2800" dirty="0"/>
              <a:t> </a:t>
            </a:r>
            <a:r>
              <a:rPr lang="en-US" sz="2800" dirty="0" err="1"/>
              <a:t>circumscripta</a:t>
            </a:r>
            <a:r>
              <a:rPr lang="en-US" sz="2800" dirty="0"/>
              <a:t> </a:t>
            </a:r>
            <a:r>
              <a:rPr lang="en-US" sz="2800" dirty="0" err="1"/>
              <a:t>Mophoea</a:t>
            </a:r>
            <a:endParaRPr lang="sr-Latn-RS" sz="26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Sclerodermia en plaque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16832"/>
            <a:ext cx="3886200" cy="2551938"/>
          </a:xfrm>
        </p:spPr>
      </p:pic>
      <p:pic>
        <p:nvPicPr>
          <p:cNvPr id="8" name="Content Placeholder 7" descr="Image result for morphea"/>
          <p:cNvPicPr>
            <a:picLocks noGrp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97152"/>
            <a:ext cx="2562225" cy="192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027320"/>
            <a:ext cx="2921000" cy="288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20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Sclerodermia en bande (linearis)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Content Placeholder 9" descr="Related image"/>
          <p:cNvPicPr>
            <a:picLocks noGrp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80"/>
          <a:stretch/>
        </p:blipFill>
        <p:spPr bwMode="auto">
          <a:xfrm>
            <a:off x="683568" y="1772816"/>
            <a:ext cx="1967353" cy="4572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40"/>
          <a:stretch/>
        </p:blipFill>
        <p:spPr>
          <a:xfrm>
            <a:off x="3131840" y="1700808"/>
            <a:ext cx="1890514" cy="5085903"/>
          </a:xfrm>
          <a:prstGeom prst="rect">
            <a:avLst/>
          </a:prstGeom>
        </p:spPr>
      </p:pic>
      <p:pic>
        <p:nvPicPr>
          <p:cNvPr id="12" name="Picture 11" descr="Related image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76"/>
          <a:stretch/>
        </p:blipFill>
        <p:spPr bwMode="auto">
          <a:xfrm>
            <a:off x="5255503" y="5013175"/>
            <a:ext cx="3276937" cy="17735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Image result for linear morphea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67"/>
          <a:stretch/>
        </p:blipFill>
        <p:spPr bwMode="auto">
          <a:xfrm>
            <a:off x="5796136" y="1671547"/>
            <a:ext cx="1572895" cy="32315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9245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Sclerodermia en coup de sabre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4" descr="Pb08014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38862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sclerodermia linearis detalj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2204864"/>
            <a:ext cx="38862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348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Sclerodermia en coup de sabre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30" y="1589088"/>
            <a:ext cx="3047139" cy="4572000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quarter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19" t="59" r="719" b="-59"/>
          <a:stretch/>
        </p:blipFill>
        <p:spPr>
          <a:xfrm>
            <a:off x="5270246" y="1703388"/>
            <a:ext cx="3035808" cy="4343400"/>
          </a:xfrm>
        </p:spPr>
      </p:pic>
    </p:spTree>
    <p:extLst>
      <p:ext uri="{BB962C8B-B14F-4D97-AF65-F5344CB8AC3E}">
        <p14:creationId xmlns:p14="http://schemas.microsoft.com/office/powerpoint/2010/main" val="379328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/>
            </a:r>
            <a:br>
              <a:rPr lang="en-US" sz="3600" dirty="0"/>
            </a:br>
            <a:r>
              <a:rPr lang="sr-Latn-RS" sz="4000" dirty="0" smtClean="0"/>
              <a:t>D</a:t>
            </a:r>
            <a:r>
              <a:rPr lang="en-US" sz="4000" dirty="0" err="1" smtClean="0"/>
              <a:t>iagnosis</a:t>
            </a:r>
            <a:r>
              <a:rPr lang="en-US" sz="3600" dirty="0"/>
              <a:t/>
            </a:r>
            <a:br>
              <a:rPr lang="en-US" sz="3600" dirty="0"/>
            </a:br>
            <a:endParaRPr lang="sr-Cyrl-C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412776"/>
            <a:ext cx="8153400" cy="4495800"/>
          </a:xfrm>
        </p:spPr>
        <p:txBody>
          <a:bodyPr>
            <a:normAutofit/>
          </a:bodyPr>
          <a:lstStyle/>
          <a:p>
            <a:r>
              <a:rPr lang="sr-Latn-RS" sz="2600" dirty="0" smtClean="0"/>
              <a:t>C</a:t>
            </a:r>
            <a:r>
              <a:rPr lang="en-US" sz="2600" dirty="0" err="1" smtClean="0"/>
              <a:t>linical</a:t>
            </a:r>
            <a:r>
              <a:rPr lang="en-US" sz="2600" dirty="0" smtClean="0"/>
              <a:t> </a:t>
            </a:r>
            <a:r>
              <a:rPr lang="en-US" sz="2600" dirty="0"/>
              <a:t>picture </a:t>
            </a:r>
            <a:endParaRPr lang="sr-Latn-RS" sz="2600" dirty="0" smtClean="0"/>
          </a:p>
          <a:p>
            <a:r>
              <a:rPr lang="en-US" sz="2600" dirty="0" err="1" smtClean="0"/>
              <a:t>Histopathological</a:t>
            </a:r>
            <a:r>
              <a:rPr lang="en-US" sz="2600" dirty="0" smtClean="0"/>
              <a:t> </a:t>
            </a:r>
            <a:r>
              <a:rPr lang="en-US" sz="2600" dirty="0"/>
              <a:t>diagnosis (perivascular infiltrate of lymphocytes, </a:t>
            </a:r>
            <a:r>
              <a:rPr lang="en-US" sz="2600" dirty="0" err="1"/>
              <a:t>plasmocytes</a:t>
            </a:r>
            <a:r>
              <a:rPr lang="en-US" sz="2600" dirty="0"/>
              <a:t> and macrophages, then development of sclerosis, epidermis is atrophic, hyperkeratosis, thickened dermis, dense collagen fibers, rare fibroblasts</a:t>
            </a:r>
            <a:r>
              <a:rPr lang="en-US" sz="2600" dirty="0" smtClean="0"/>
              <a:t>)</a:t>
            </a:r>
            <a:endParaRPr lang="sr-Latn-RS" sz="2600" dirty="0" smtClean="0"/>
          </a:p>
          <a:p>
            <a:r>
              <a:rPr lang="en-US" sz="2600" dirty="0" smtClean="0"/>
              <a:t> </a:t>
            </a:r>
            <a:r>
              <a:rPr lang="en-US" sz="2600" dirty="0"/>
              <a:t>Serological analyzes on </a:t>
            </a:r>
            <a:r>
              <a:rPr lang="en-US" sz="2600" dirty="0" err="1"/>
              <a:t>Borrelia</a:t>
            </a:r>
            <a:r>
              <a:rPr lang="en-US" sz="2600" dirty="0"/>
              <a:t> </a:t>
            </a:r>
            <a:endParaRPr lang="sr-Latn-RS" sz="2600" dirty="0" smtClean="0"/>
          </a:p>
          <a:p>
            <a:r>
              <a:rPr lang="en-US" sz="2600" dirty="0" smtClean="0"/>
              <a:t>Differential </a:t>
            </a:r>
            <a:r>
              <a:rPr lang="en-US" sz="2600" dirty="0"/>
              <a:t>diagnosis: </a:t>
            </a:r>
            <a:r>
              <a:rPr lang="en-US" sz="2600" dirty="0" err="1"/>
              <a:t>vitiligo</a:t>
            </a:r>
            <a:r>
              <a:rPr lang="en-US" sz="2600" dirty="0"/>
              <a:t>, </a:t>
            </a:r>
            <a:r>
              <a:rPr lang="en-US" sz="2600" dirty="0" err="1"/>
              <a:t>necrobiosis</a:t>
            </a:r>
            <a:r>
              <a:rPr lang="en-US" sz="2600" dirty="0"/>
              <a:t>, other systemic connective tissue </a:t>
            </a:r>
            <a:r>
              <a:rPr lang="en-US" sz="2600" dirty="0" smtClean="0"/>
              <a:t>diseases</a:t>
            </a:r>
            <a:endParaRPr lang="en-US" sz="2600" dirty="0"/>
          </a:p>
          <a:p>
            <a:endParaRPr lang="sr-Cyrl-C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6332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MORPHOEA Therapy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Potent corticosteroids topically and </a:t>
            </a:r>
            <a:r>
              <a:rPr lang="en-US" sz="2600" dirty="0" err="1"/>
              <a:t>intralesionally</a:t>
            </a:r>
            <a:r>
              <a:rPr lang="en-US" sz="2600" dirty="0"/>
              <a:t> </a:t>
            </a:r>
            <a:endParaRPr lang="sr-Latn-RS" sz="2600" dirty="0" smtClean="0"/>
          </a:p>
          <a:p>
            <a:r>
              <a:rPr lang="en-US" sz="2600" dirty="0" smtClean="0"/>
              <a:t>Systemic </a:t>
            </a:r>
            <a:r>
              <a:rPr lang="en-US" sz="2600" dirty="0"/>
              <a:t>corticosteroid therapy in linear </a:t>
            </a:r>
            <a:r>
              <a:rPr lang="en-US" sz="2600" dirty="0" err="1"/>
              <a:t>morphea</a:t>
            </a:r>
            <a:r>
              <a:rPr lang="en-US" sz="2600" dirty="0"/>
              <a:t> </a:t>
            </a:r>
            <a:endParaRPr lang="sr-Latn-RS" sz="2600" dirty="0" smtClean="0"/>
          </a:p>
          <a:p>
            <a:r>
              <a:rPr lang="en-US" sz="2600" dirty="0" err="1" smtClean="0"/>
              <a:t>Tetracyclines</a:t>
            </a:r>
            <a:r>
              <a:rPr lang="en-US" sz="2600" dirty="0" smtClean="0"/>
              <a:t> </a:t>
            </a:r>
            <a:r>
              <a:rPr lang="en-US" sz="2600" dirty="0"/>
              <a:t>in the case of a positive test for </a:t>
            </a:r>
            <a:r>
              <a:rPr lang="en-US" sz="2600" dirty="0" err="1"/>
              <a:t>Borrelia</a:t>
            </a:r>
            <a:r>
              <a:rPr lang="en-US" sz="2600" dirty="0"/>
              <a:t> </a:t>
            </a:r>
            <a:endParaRPr lang="sr-Latn-RS" sz="2600" dirty="0" smtClean="0"/>
          </a:p>
          <a:p>
            <a:r>
              <a:rPr lang="en-US" sz="2600" dirty="0" smtClean="0"/>
              <a:t>Physical </a:t>
            </a:r>
            <a:r>
              <a:rPr lang="en-US" sz="2600" dirty="0"/>
              <a:t>therapy </a:t>
            </a:r>
            <a:endParaRPr lang="sr-Latn-RS" sz="2600" dirty="0" smtClean="0"/>
          </a:p>
          <a:p>
            <a:r>
              <a:rPr lang="en-US" sz="2600" dirty="0" smtClean="0"/>
              <a:t>Immunosuppressive </a:t>
            </a:r>
            <a:r>
              <a:rPr lang="en-US" sz="2600" dirty="0"/>
              <a:t>therapy (systemic corticosteroids, </a:t>
            </a:r>
            <a:r>
              <a:rPr lang="en-US" sz="2600" dirty="0" err="1"/>
              <a:t>ciclosporin</a:t>
            </a:r>
            <a:r>
              <a:rPr lang="en-US" sz="2600" dirty="0"/>
              <a:t>, phototherapy, d-</a:t>
            </a:r>
            <a:r>
              <a:rPr lang="en-US" sz="2600" dirty="0" err="1"/>
              <a:t>penicillamine</a:t>
            </a:r>
            <a:r>
              <a:rPr lang="en-US" sz="2600" dirty="0"/>
              <a:t>) in more severe generalized forms </a:t>
            </a:r>
            <a:endParaRPr lang="sr-Latn-RS" sz="2600" dirty="0" smtClean="0"/>
          </a:p>
          <a:p>
            <a:r>
              <a:rPr lang="en-US" sz="2600" dirty="0" smtClean="0"/>
              <a:t>The </a:t>
            </a:r>
            <a:r>
              <a:rPr lang="en-US" sz="2600" dirty="0"/>
              <a:t>prognosis depends on the type of clinical picture and the extent of the lesions</a:t>
            </a:r>
          </a:p>
          <a:p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97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>DERMATOMYOSTIS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56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/>
              <a:t>Dermatomyositis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600" dirty="0"/>
              <a:t>Systemic disease of an autoimmune nature </a:t>
            </a:r>
            <a:endParaRPr lang="sr-Latn-RS" sz="2600" dirty="0" smtClean="0"/>
          </a:p>
          <a:p>
            <a:r>
              <a:rPr lang="en-US" sz="2600" dirty="0" smtClean="0"/>
              <a:t>Skin </a:t>
            </a:r>
            <a:r>
              <a:rPr lang="sr-Latn-RS" sz="2600" dirty="0" smtClean="0"/>
              <a:t>lesion</a:t>
            </a:r>
            <a:r>
              <a:rPr lang="en-US" sz="2600" dirty="0" smtClean="0"/>
              <a:t>s </a:t>
            </a:r>
            <a:r>
              <a:rPr lang="en-US" sz="2600" dirty="0"/>
              <a:t>and non-</a:t>
            </a:r>
            <a:r>
              <a:rPr lang="en-US" sz="2600" dirty="0" err="1"/>
              <a:t>suppurative</a:t>
            </a:r>
            <a:r>
              <a:rPr lang="en-US" sz="2600" dirty="0"/>
              <a:t> inflammation of the skeletal muscles </a:t>
            </a:r>
            <a:endParaRPr lang="sr-Latn-RS" sz="2600" dirty="0" smtClean="0"/>
          </a:p>
          <a:p>
            <a:r>
              <a:rPr lang="en-US" sz="2600" dirty="0" err="1" smtClean="0"/>
              <a:t>Polymyositis</a:t>
            </a:r>
            <a:r>
              <a:rPr lang="en-US" sz="2600" dirty="0" smtClean="0"/>
              <a:t> </a:t>
            </a:r>
            <a:r>
              <a:rPr lang="en-US" sz="2600" dirty="0"/>
              <a:t>– a disease without skin signs </a:t>
            </a:r>
            <a:endParaRPr lang="sr-Latn-RS" sz="2600" dirty="0" smtClean="0"/>
          </a:p>
          <a:p>
            <a:r>
              <a:rPr lang="en-US" sz="2600" dirty="0" smtClean="0"/>
              <a:t>Etiopathogenesis</a:t>
            </a:r>
            <a:r>
              <a:rPr lang="en-US" sz="2600" dirty="0"/>
              <a:t>: genetic factors, viral muscle infection and immune mechanisms </a:t>
            </a:r>
            <a:endParaRPr lang="sr-Latn-RS" sz="2600" dirty="0" smtClean="0"/>
          </a:p>
          <a:p>
            <a:r>
              <a:rPr lang="en-US" sz="2600" dirty="0" smtClean="0"/>
              <a:t>Immunology</a:t>
            </a:r>
            <a:r>
              <a:rPr lang="en-US" sz="2600" dirty="0"/>
              <a:t>: necrosis of muscle fibers due to the action of cytotoxic </a:t>
            </a:r>
            <a:r>
              <a:rPr lang="en-US" sz="2600" dirty="0" smtClean="0"/>
              <a:t>lymphocytes</a:t>
            </a:r>
            <a:endParaRPr lang="sr-Latn-RS" sz="2600" dirty="0" smtClean="0"/>
          </a:p>
          <a:p>
            <a:r>
              <a:rPr lang="en-US" sz="2600" dirty="0" smtClean="0"/>
              <a:t>Presence </a:t>
            </a:r>
            <a:r>
              <a:rPr lang="en-US" sz="2600" dirty="0"/>
              <a:t>of cytotoxic antibodies </a:t>
            </a:r>
            <a:endParaRPr lang="sr-Latn-RS" sz="2600" dirty="0" smtClean="0"/>
          </a:p>
          <a:p>
            <a:r>
              <a:rPr lang="en-US" sz="2600" dirty="0" smtClean="0"/>
              <a:t>The </a:t>
            </a:r>
            <a:r>
              <a:rPr lang="en-US" sz="2600" dirty="0"/>
              <a:t>pathogenesis of skin lesions is not completely clear, but it is known that UV radiation is a triggering factor</a:t>
            </a:r>
          </a:p>
          <a:p>
            <a:pPr marL="0" indent="0">
              <a:buNone/>
            </a:pP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40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/>
              <a:t>Dermatomyositis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Possible </a:t>
            </a:r>
            <a:r>
              <a:rPr lang="en-US" sz="2600" dirty="0" err="1"/>
              <a:t>paraneoplasia</a:t>
            </a:r>
            <a:r>
              <a:rPr lang="en-US" sz="2600" dirty="0"/>
              <a:t> (cancer of the breast, lung, ovary, stomach, colon, uterus, lymphomas...) </a:t>
            </a:r>
            <a:endParaRPr lang="sr-Latn-RS" sz="2600" dirty="0" smtClean="0"/>
          </a:p>
          <a:p>
            <a:r>
              <a:rPr lang="en-US" sz="2600" dirty="0" smtClean="0"/>
              <a:t>It </a:t>
            </a:r>
            <a:r>
              <a:rPr lang="en-US" sz="2600" dirty="0"/>
              <a:t>also occurs in childhood (then, as a rule, it does not have a </a:t>
            </a:r>
            <a:r>
              <a:rPr lang="en-US" sz="2600" dirty="0" err="1"/>
              <a:t>paraneoplastic</a:t>
            </a:r>
            <a:r>
              <a:rPr lang="en-US" sz="2600" dirty="0"/>
              <a:t> character) </a:t>
            </a:r>
            <a:endParaRPr lang="sr-Latn-RS" sz="2600" dirty="0" smtClean="0"/>
          </a:p>
          <a:p>
            <a:r>
              <a:rPr lang="en-US" sz="2600" dirty="0" smtClean="0"/>
              <a:t>More </a:t>
            </a:r>
            <a:r>
              <a:rPr lang="en-US" sz="2600" dirty="0"/>
              <a:t>often in women </a:t>
            </a:r>
            <a:endParaRPr lang="sr-Latn-RS" sz="2600" dirty="0" smtClean="0"/>
          </a:p>
          <a:p>
            <a:r>
              <a:rPr lang="en-US" sz="2600" dirty="0" smtClean="0"/>
              <a:t>Adult</a:t>
            </a:r>
            <a:r>
              <a:rPr lang="sr-Latn-RS" sz="2600" dirty="0" smtClean="0"/>
              <a:t>s</a:t>
            </a:r>
            <a:r>
              <a:rPr lang="en-US" sz="2600" dirty="0" smtClean="0"/>
              <a:t> </a:t>
            </a:r>
            <a:r>
              <a:rPr lang="sr-Latn-RS" sz="2600" dirty="0"/>
              <a:t>(</a:t>
            </a:r>
            <a:r>
              <a:rPr lang="en-US" sz="2600" dirty="0" smtClean="0"/>
              <a:t>usually </a:t>
            </a:r>
            <a:r>
              <a:rPr lang="en-US" sz="2600" dirty="0"/>
              <a:t>the 4th-6th decade of </a:t>
            </a:r>
            <a:r>
              <a:rPr lang="en-US" sz="2600" dirty="0" smtClean="0"/>
              <a:t>life</a:t>
            </a:r>
            <a:r>
              <a:rPr lang="sr-Latn-RS" sz="2600" dirty="0"/>
              <a:t>)</a:t>
            </a:r>
            <a:endParaRPr lang="en-US" sz="2600" dirty="0"/>
          </a:p>
          <a:p>
            <a:endParaRPr lang="en-US" sz="2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70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/>
              <a:t>Dermatomyositis</a:t>
            </a:r>
            <a:r>
              <a:rPr lang="sr-Cyrl-RS" sz="3200" dirty="0" smtClean="0"/>
              <a:t> – </a:t>
            </a:r>
            <a:r>
              <a:rPr lang="sr-Latn-RS" sz="3200" dirty="0" smtClean="0"/>
              <a:t>skin lesions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Predilection sites: upper eyelids, </a:t>
            </a:r>
            <a:r>
              <a:rPr lang="en-US" sz="2600" dirty="0" err="1"/>
              <a:t>periocular</a:t>
            </a:r>
            <a:r>
              <a:rPr lang="en-US" sz="2600" dirty="0"/>
              <a:t> area, </a:t>
            </a:r>
            <a:r>
              <a:rPr lang="en-US" sz="2600" dirty="0" err="1"/>
              <a:t>zygomatic</a:t>
            </a:r>
            <a:r>
              <a:rPr lang="en-US" sz="2600" dirty="0"/>
              <a:t> area, ears, elbows, knees, on the hands above the small joints, </a:t>
            </a:r>
            <a:r>
              <a:rPr lang="en-US" sz="2600" dirty="0" err="1"/>
              <a:t>periungual</a:t>
            </a:r>
            <a:r>
              <a:rPr lang="en-US" sz="2600" dirty="0"/>
              <a:t> </a:t>
            </a:r>
            <a:endParaRPr lang="sr-Latn-RS" sz="2600" dirty="0" smtClean="0"/>
          </a:p>
          <a:p>
            <a:r>
              <a:rPr lang="en-US" sz="2600" dirty="0" smtClean="0"/>
              <a:t>Livid </a:t>
            </a:r>
            <a:r>
              <a:rPr lang="en-US" sz="2600" dirty="0"/>
              <a:t>erythema, </a:t>
            </a:r>
            <a:r>
              <a:rPr lang="en-US" sz="2600" dirty="0" err="1"/>
              <a:t>telangiectasias</a:t>
            </a:r>
            <a:r>
              <a:rPr lang="en-US" sz="2600" dirty="0"/>
              <a:t>, livid macules </a:t>
            </a:r>
            <a:endParaRPr lang="sr-Latn-RS" sz="2600" dirty="0" smtClean="0"/>
          </a:p>
          <a:p>
            <a:r>
              <a:rPr lang="en-US" sz="2600" dirty="0" err="1" smtClean="0"/>
              <a:t>Gottron's</a:t>
            </a:r>
            <a:r>
              <a:rPr lang="en-US" sz="2600" dirty="0" smtClean="0"/>
              <a:t> </a:t>
            </a:r>
            <a:r>
              <a:rPr lang="en-US" sz="2600" dirty="0"/>
              <a:t>papules – confluent, flat, discrete squamous papules above the small joints of the hands</a:t>
            </a:r>
          </a:p>
          <a:p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9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Sclerodermia systemica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Multisystem disease of unknown etiology </a:t>
            </a:r>
            <a:endParaRPr lang="sr-Latn-RS" sz="2800" dirty="0" smtClean="0"/>
          </a:p>
          <a:p>
            <a:r>
              <a:rPr lang="en-US" sz="2800" dirty="0" smtClean="0"/>
              <a:t>Sclerosis </a:t>
            </a:r>
            <a:r>
              <a:rPr lang="en-US" sz="2800" dirty="0"/>
              <a:t>of the skin and certain visceral organs </a:t>
            </a:r>
            <a:endParaRPr lang="sr-Latn-RS" sz="2800" dirty="0" smtClean="0"/>
          </a:p>
          <a:p>
            <a:r>
              <a:rPr lang="en-US" sz="2800" dirty="0" smtClean="0"/>
              <a:t>Systemic </a:t>
            </a:r>
            <a:r>
              <a:rPr lang="en-US" sz="2800" dirty="0"/>
              <a:t>sclerosis sine scleroderma affects only the internal organs </a:t>
            </a:r>
            <a:endParaRPr lang="sr-Latn-RS" sz="2800" dirty="0" smtClean="0"/>
          </a:p>
          <a:p>
            <a:r>
              <a:rPr lang="en-US" sz="2800" dirty="0" smtClean="0"/>
              <a:t>Rare </a:t>
            </a:r>
            <a:r>
              <a:rPr lang="en-US" sz="2800" dirty="0"/>
              <a:t>disease 19-75 per 100,000 inhabitants</a:t>
            </a:r>
            <a:endParaRPr lang="en-US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06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Dermatomyositis</a:t>
            </a: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skin lesions</a:t>
            </a:r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44824"/>
            <a:ext cx="3810000" cy="2800350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050" y="1740605"/>
            <a:ext cx="3886200" cy="4268965"/>
          </a:xfrm>
        </p:spPr>
      </p:pic>
    </p:spTree>
    <p:extLst>
      <p:ext uri="{BB962C8B-B14F-4D97-AF65-F5344CB8AC3E}">
        <p14:creationId xmlns:p14="http://schemas.microsoft.com/office/powerpoint/2010/main" val="79689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Dermatomyositis</a:t>
            </a: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skin lesions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8"/>
          <a:stretch/>
        </p:blipFill>
        <p:spPr>
          <a:xfrm>
            <a:off x="467544" y="1677813"/>
            <a:ext cx="3549850" cy="2034512"/>
          </a:xfrm>
        </p:spPr>
      </p:pic>
      <p:pic>
        <p:nvPicPr>
          <p:cNvPr id="8" name="Content Placeholder 7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916832"/>
            <a:ext cx="2225802" cy="1899350"/>
          </a:xfrm>
        </p:spPr>
      </p:pic>
      <p:pic>
        <p:nvPicPr>
          <p:cNvPr id="10" name="Picture 9" descr="Image result for dermatomyositis mechanic's hands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07"/>
          <a:stretch/>
        </p:blipFill>
        <p:spPr bwMode="auto">
          <a:xfrm>
            <a:off x="467544" y="3861048"/>
            <a:ext cx="4104456" cy="290858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365104"/>
            <a:ext cx="3195439" cy="213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3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Dermatomyositis</a:t>
            </a: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skin lesions 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72816"/>
            <a:ext cx="6792924" cy="4495800"/>
          </a:xfrm>
        </p:spPr>
      </p:pic>
    </p:spTree>
    <p:extLst>
      <p:ext uri="{BB962C8B-B14F-4D97-AF65-F5344CB8AC3E}">
        <p14:creationId xmlns:p14="http://schemas.microsoft.com/office/powerpoint/2010/main" val="163367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>
                <a:cs typeface="Arial" panose="020B0604020202020204" pitchFamily="34" charset="0"/>
              </a:rPr>
              <a:t>Dermatomyositis</a:t>
            </a:r>
            <a:r>
              <a:rPr lang="en-US" sz="3600" dirty="0"/>
              <a:t> muscle </a:t>
            </a:r>
            <a:r>
              <a:rPr lang="sr-Latn-RS" sz="3600" dirty="0" smtClean="0"/>
              <a:t>lesions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7504" y="1600200"/>
            <a:ext cx="8658544" cy="5257800"/>
          </a:xfrm>
        </p:spPr>
        <p:txBody>
          <a:bodyPr>
            <a:normAutofit/>
          </a:bodyPr>
          <a:lstStyle/>
          <a:p>
            <a:r>
              <a:rPr lang="sr-Latn-RS" sz="2400" dirty="0"/>
              <a:t>S</a:t>
            </a:r>
            <a:r>
              <a:rPr lang="en-US" sz="2400" dirty="0" err="1" smtClean="0"/>
              <a:t>triated</a:t>
            </a:r>
            <a:r>
              <a:rPr lang="en-US" sz="2400" dirty="0" smtClean="0"/>
              <a:t> </a:t>
            </a:r>
            <a:r>
              <a:rPr lang="en-US" sz="2400" dirty="0"/>
              <a:t>muscles (shoulder and pelvic girdle</a:t>
            </a:r>
            <a:r>
              <a:rPr lang="en-US" sz="2400" dirty="0" smtClean="0"/>
              <a:t>)</a:t>
            </a:r>
            <a:r>
              <a:rPr lang="sr-Latn-RS" sz="2400" dirty="0" smtClean="0"/>
              <a:t>. S</a:t>
            </a:r>
            <a:r>
              <a:rPr lang="en-US" sz="2400" dirty="0" err="1" smtClean="0"/>
              <a:t>ymmetric</a:t>
            </a:r>
            <a:r>
              <a:rPr lang="en-US" sz="2400" dirty="0" smtClean="0"/>
              <a:t> </a:t>
            </a:r>
            <a:r>
              <a:rPr lang="en-US" sz="2400" dirty="0"/>
              <a:t>proximal muscle weakness</a:t>
            </a:r>
            <a:r>
              <a:rPr lang="en-US" sz="2400" dirty="0" smtClean="0"/>
              <a:t> </a:t>
            </a:r>
            <a:endParaRPr lang="sr-Latn-RS" sz="2400" dirty="0" smtClean="0"/>
          </a:p>
          <a:p>
            <a:r>
              <a:rPr lang="en-US" sz="2400" dirty="0" smtClean="0"/>
              <a:t>Difficulty </a:t>
            </a:r>
            <a:r>
              <a:rPr lang="en-US" sz="2400" dirty="0"/>
              <a:t>standing up from a seated position.</a:t>
            </a:r>
          </a:p>
          <a:p>
            <a:r>
              <a:rPr lang="en-US" sz="2400" dirty="0"/>
              <a:t>Difficulty climbing stairs.</a:t>
            </a:r>
          </a:p>
          <a:p>
            <a:r>
              <a:rPr lang="en-US" sz="2400" dirty="0"/>
              <a:t>Difficulty lifting the arms.</a:t>
            </a:r>
          </a:p>
          <a:p>
            <a:r>
              <a:rPr lang="en-US" sz="2400" dirty="0"/>
              <a:t>Fatigue after standing or walking a long time.</a:t>
            </a:r>
          </a:p>
          <a:p>
            <a:r>
              <a:rPr lang="en-US" sz="2400" dirty="0"/>
              <a:t>Trouble swallowing or breathing.</a:t>
            </a:r>
          </a:p>
          <a:p>
            <a:r>
              <a:rPr lang="en-US" sz="2400" dirty="0"/>
              <a:t>Muscle pain that does not subside within a few weeks.</a:t>
            </a:r>
          </a:p>
          <a:p>
            <a:r>
              <a:rPr lang="en-US" sz="2400" dirty="0" smtClean="0"/>
              <a:t>Involvement </a:t>
            </a:r>
            <a:r>
              <a:rPr lang="en-US" sz="2400" dirty="0"/>
              <a:t>of the musculature of the pharynx, esophagus, respiratory musculature </a:t>
            </a:r>
            <a:r>
              <a:rPr lang="sr-Latn-RS" sz="2400" dirty="0" smtClean="0"/>
              <a:t>and </a:t>
            </a:r>
            <a:r>
              <a:rPr lang="en-US" sz="2400" dirty="0" smtClean="0"/>
              <a:t>the </a:t>
            </a:r>
            <a:r>
              <a:rPr lang="en-US" sz="2400" dirty="0"/>
              <a:t>myocardium</a:t>
            </a:r>
            <a:endParaRPr lang="sr-Latn-RS" sz="2400" dirty="0"/>
          </a:p>
          <a:p>
            <a:endParaRPr lang="en-US" sz="2400" dirty="0"/>
          </a:p>
          <a:p>
            <a:endParaRPr lang="sr-Latn-RS" sz="2400" dirty="0" smtClean="0"/>
          </a:p>
        </p:txBody>
      </p:sp>
    </p:spTree>
    <p:extLst>
      <p:ext uri="{BB962C8B-B14F-4D97-AF65-F5344CB8AC3E}">
        <p14:creationId xmlns:p14="http://schemas.microsoft.com/office/powerpoint/2010/main" val="120991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 smtClean="0">
                <a:cs typeface="Arial" panose="020B0604020202020204" pitchFamily="34" charset="0"/>
              </a:rPr>
              <a:t>Dermatomyositis </a:t>
            </a:r>
            <a:r>
              <a:rPr lang="en-US" sz="3600" dirty="0" smtClean="0"/>
              <a:t>diagnosis</a:t>
            </a:r>
            <a:endParaRPr lang="en-US" sz="3600" dirty="0"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7504" y="1600200"/>
            <a:ext cx="8856984" cy="5069160"/>
          </a:xfrm>
        </p:spPr>
        <p:txBody>
          <a:bodyPr>
            <a:normAutofit/>
          </a:bodyPr>
          <a:lstStyle/>
          <a:p>
            <a:r>
              <a:rPr lang="en-US" sz="2600" dirty="0"/>
              <a:t>Elevated values ​​of muscle enzymes (CK, LDH, AST, ALT) </a:t>
            </a:r>
            <a:endParaRPr lang="sr-Latn-RS" sz="2600" dirty="0" smtClean="0"/>
          </a:p>
          <a:p>
            <a:r>
              <a:rPr lang="en-US" sz="2600" dirty="0" smtClean="0"/>
              <a:t>EMG </a:t>
            </a:r>
            <a:r>
              <a:rPr lang="en-US" sz="2600" dirty="0"/>
              <a:t>(electromyogram) </a:t>
            </a:r>
            <a:r>
              <a:rPr lang="en-US" sz="2600" dirty="0" err="1"/>
              <a:t>myopathic</a:t>
            </a:r>
            <a:r>
              <a:rPr lang="en-US" sz="2600" dirty="0"/>
              <a:t> changes with low-voltage potentials and fibrillation at rest </a:t>
            </a:r>
            <a:endParaRPr lang="sr-Latn-RS" sz="2600" dirty="0" smtClean="0"/>
          </a:p>
          <a:p>
            <a:r>
              <a:rPr lang="en-US" sz="2600" dirty="0" smtClean="0"/>
              <a:t>Biopsy </a:t>
            </a:r>
            <a:r>
              <a:rPr lang="en-US" sz="2600" dirty="0"/>
              <a:t>of clinically affected muscles </a:t>
            </a:r>
            <a:r>
              <a:rPr lang="sr-Latn-RS" sz="2600" dirty="0"/>
              <a:t>(</a:t>
            </a:r>
            <a:r>
              <a:rPr lang="en-US" sz="2600" dirty="0" smtClean="0"/>
              <a:t>inflammatory myositis</a:t>
            </a:r>
            <a:r>
              <a:rPr lang="sr-Latn-RS" sz="2600" dirty="0" smtClean="0"/>
              <a:t>)</a:t>
            </a:r>
          </a:p>
          <a:p>
            <a:r>
              <a:rPr lang="en-US" sz="2600" dirty="0" smtClean="0"/>
              <a:t> </a:t>
            </a:r>
            <a:r>
              <a:rPr lang="en-US" sz="2600" dirty="0"/>
              <a:t>Antibodies anti Jo 1; anti - We; Anti – Ku; ANA; anti - KJ </a:t>
            </a:r>
            <a:endParaRPr lang="sr-Latn-RS" sz="2600" dirty="0" smtClean="0"/>
          </a:p>
          <a:p>
            <a:r>
              <a:rPr lang="en-US" sz="2600" dirty="0" smtClean="0"/>
              <a:t>Criteria </a:t>
            </a:r>
            <a:r>
              <a:rPr lang="en-US" sz="2600" dirty="0"/>
              <a:t>for Dg: A) </a:t>
            </a:r>
            <a:r>
              <a:rPr lang="sr-Latn-RS" sz="2600" dirty="0"/>
              <a:t>S</a:t>
            </a:r>
            <a:r>
              <a:rPr lang="sr-Latn-RS" sz="2600" dirty="0" smtClean="0"/>
              <a:t>kin lesions</a:t>
            </a:r>
            <a:r>
              <a:rPr lang="en-US" sz="2600" dirty="0" smtClean="0"/>
              <a:t>  </a:t>
            </a:r>
            <a:r>
              <a:rPr lang="en-US" sz="2600" dirty="0"/>
              <a:t>B) Proximal muscle weakness, Elevated enzymes; EMG signs, Muscle histology</a:t>
            </a:r>
          </a:p>
          <a:p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0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Dermatomyositis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Differential diagnosis: </a:t>
            </a:r>
            <a:r>
              <a:rPr lang="en-US" sz="2600" dirty="0" err="1"/>
              <a:t>photodermatitis</a:t>
            </a:r>
            <a:r>
              <a:rPr lang="en-US" sz="2600" dirty="0"/>
              <a:t>, other connective tissue diseases, trichinosis... </a:t>
            </a:r>
            <a:endParaRPr lang="sr-Latn-RS" sz="2600" dirty="0" smtClean="0"/>
          </a:p>
          <a:p>
            <a:r>
              <a:rPr lang="en-US" sz="2600" dirty="0" smtClean="0"/>
              <a:t>Therapy</a:t>
            </a:r>
            <a:r>
              <a:rPr lang="en-US" sz="2600" dirty="0"/>
              <a:t>: immunosuppressive therapy </a:t>
            </a:r>
            <a:endParaRPr lang="sr-Latn-RS" sz="2600" dirty="0" smtClean="0"/>
          </a:p>
          <a:p>
            <a:r>
              <a:rPr lang="en-US" sz="2600" dirty="0" smtClean="0"/>
              <a:t>Systemic </a:t>
            </a:r>
            <a:r>
              <a:rPr lang="en-US" sz="2600" dirty="0"/>
              <a:t>corticosteroids, azathioprine, intravenous </a:t>
            </a:r>
            <a:r>
              <a:rPr lang="en-US" sz="2600" dirty="0" err="1"/>
              <a:t>immunoglobulins</a:t>
            </a:r>
            <a:r>
              <a:rPr lang="en-US" sz="2600" dirty="0"/>
              <a:t>, cyclophosphamide, </a:t>
            </a:r>
            <a:r>
              <a:rPr lang="en-US" sz="2600" dirty="0" err="1" smtClean="0"/>
              <a:t>antimalarials</a:t>
            </a:r>
            <a:endParaRPr lang="en-US" sz="2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28600"/>
            <a:ext cx="8586536" cy="990600"/>
          </a:xfrm>
        </p:spPr>
        <p:txBody>
          <a:bodyPr>
            <a:noAutofit/>
          </a:bodyPr>
          <a:lstStyle/>
          <a:p>
            <a:r>
              <a:rPr lang="sr-Latn-RS" sz="3600" dirty="0" smtClean="0">
                <a:cs typeface="Arial" panose="020B0604020202020204" pitchFamily="34" charset="0"/>
              </a:rPr>
              <a:t>Dermatomyositis </a:t>
            </a:r>
            <a:r>
              <a:rPr lang="sr-Latn-RS" sz="3600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clinical </a:t>
            </a:r>
            <a:r>
              <a:rPr lang="en-US" sz="3600" dirty="0"/>
              <a:t>course and prognosis</a:t>
            </a:r>
            <a:r>
              <a:rPr lang="sr-Cyrl-RS" sz="3600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endParaRPr lang="en-US" sz="3600" dirty="0"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Sudden - acute, </a:t>
            </a:r>
            <a:r>
              <a:rPr lang="en-US" sz="2600" dirty="0" err="1"/>
              <a:t>subacute</a:t>
            </a:r>
            <a:r>
              <a:rPr lang="en-US" sz="2600" dirty="0"/>
              <a:t> but also chronic course </a:t>
            </a:r>
            <a:endParaRPr lang="sr-Latn-RS" sz="2600" dirty="0" smtClean="0"/>
          </a:p>
          <a:p>
            <a:r>
              <a:rPr lang="en-US" sz="2600" dirty="0" smtClean="0"/>
              <a:t>About </a:t>
            </a:r>
            <a:r>
              <a:rPr lang="en-US" sz="2600" dirty="0"/>
              <a:t>75% of patients survive 5 years </a:t>
            </a:r>
            <a:endParaRPr lang="sr-Latn-RS" sz="2600" dirty="0" smtClean="0"/>
          </a:p>
          <a:p>
            <a:r>
              <a:rPr lang="en-US" sz="2600" dirty="0" smtClean="0"/>
              <a:t>The </a:t>
            </a:r>
            <a:r>
              <a:rPr lang="en-US" sz="2600" dirty="0"/>
              <a:t>prognosis for children is better </a:t>
            </a:r>
            <a:endParaRPr lang="sr-Latn-RS" sz="2600" dirty="0" smtClean="0"/>
          </a:p>
          <a:p>
            <a:r>
              <a:rPr lang="en-US" sz="2600" dirty="0" smtClean="0"/>
              <a:t>Death </a:t>
            </a:r>
            <a:r>
              <a:rPr lang="en-US" sz="2600" dirty="0"/>
              <a:t>occurs due to respiratory and cardiac complications </a:t>
            </a:r>
            <a:endParaRPr lang="sr-Latn-RS" sz="2600" dirty="0" smtClean="0"/>
          </a:p>
          <a:p>
            <a:r>
              <a:rPr lang="en-US" sz="2600" dirty="0" smtClean="0"/>
              <a:t>Worse </a:t>
            </a:r>
            <a:r>
              <a:rPr lang="en-US" sz="2600" dirty="0"/>
              <a:t>prognosis in acute forms and in association with malignancy</a:t>
            </a:r>
            <a:endParaRPr lang="en-US" sz="2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86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TRICHOSIS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225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28600"/>
            <a:ext cx="8658544" cy="990600"/>
          </a:xfrm>
        </p:spPr>
        <p:txBody>
          <a:bodyPr>
            <a:noAutofit/>
          </a:bodyPr>
          <a:lstStyle/>
          <a:p>
            <a:r>
              <a:rPr lang="en-US" sz="3600" dirty="0"/>
              <a:t>Morphological abnormalities of the hair shaft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600" dirty="0" err="1"/>
              <a:t>Pilar</a:t>
            </a:r>
            <a:r>
              <a:rPr lang="en-US" sz="2600" dirty="0"/>
              <a:t> </a:t>
            </a:r>
            <a:r>
              <a:rPr lang="en-US" sz="2600" dirty="0" err="1"/>
              <a:t>dysplasias</a:t>
            </a:r>
            <a:r>
              <a:rPr lang="en-US" sz="2600" dirty="0"/>
              <a:t> (most often hereditary): </a:t>
            </a:r>
            <a:endParaRPr lang="sr-Latn-RS" sz="2600" dirty="0" smtClean="0"/>
          </a:p>
          <a:p>
            <a:r>
              <a:rPr lang="en-US" sz="2600" dirty="0" err="1" smtClean="0">
                <a:solidFill>
                  <a:srgbClr val="C00000"/>
                </a:solidFill>
              </a:rPr>
              <a:t>Pili</a:t>
            </a:r>
            <a:r>
              <a:rPr lang="en-US" sz="2600" dirty="0" smtClean="0">
                <a:solidFill>
                  <a:srgbClr val="C00000"/>
                </a:solidFill>
              </a:rPr>
              <a:t> </a:t>
            </a:r>
            <a:r>
              <a:rPr lang="en-US" sz="2600" dirty="0" err="1">
                <a:solidFill>
                  <a:srgbClr val="C00000"/>
                </a:solidFill>
              </a:rPr>
              <a:t>torti</a:t>
            </a:r>
            <a:r>
              <a:rPr lang="en-US" sz="2600" dirty="0">
                <a:solidFill>
                  <a:srgbClr val="C00000"/>
                </a:solidFill>
              </a:rPr>
              <a:t> </a:t>
            </a:r>
            <a:r>
              <a:rPr lang="en-US" sz="2600" dirty="0"/>
              <a:t>hair is flat with twists. Hair </a:t>
            </a:r>
            <a:r>
              <a:rPr lang="sr-Latn-RS" sz="2600" dirty="0" smtClean="0"/>
              <a:t>is </a:t>
            </a:r>
            <a:r>
              <a:rPr lang="en-US" sz="2600" dirty="0" smtClean="0"/>
              <a:t>thinning</a:t>
            </a:r>
            <a:r>
              <a:rPr lang="en-US" sz="2600" dirty="0"/>
              <a:t>, brittle. Isolated or as part of hereditary syndromes </a:t>
            </a:r>
            <a:endParaRPr lang="sr-Latn-RS" sz="2600" dirty="0" smtClean="0"/>
          </a:p>
          <a:p>
            <a:r>
              <a:rPr lang="en-US" sz="2600" dirty="0" err="1" smtClean="0">
                <a:solidFill>
                  <a:srgbClr val="C00000"/>
                </a:solidFill>
              </a:rPr>
              <a:t>Monilethrix</a:t>
            </a:r>
            <a:r>
              <a:rPr lang="en-US" sz="2600" dirty="0" smtClean="0"/>
              <a:t> </a:t>
            </a:r>
            <a:r>
              <a:rPr lang="en-US" sz="2600" dirty="0"/>
              <a:t>alternately expanded and narrowed zones, resembling a necklace. The hair is short and thinning. </a:t>
            </a:r>
            <a:endParaRPr lang="sr-Latn-RS" sz="2600" dirty="0" smtClean="0"/>
          </a:p>
          <a:p>
            <a:r>
              <a:rPr lang="en-US" sz="2600" dirty="0" err="1" smtClean="0">
                <a:solidFill>
                  <a:srgbClr val="C00000"/>
                </a:solidFill>
              </a:rPr>
              <a:t>Pili</a:t>
            </a:r>
            <a:r>
              <a:rPr lang="en-US" sz="2600" dirty="0" smtClean="0">
                <a:solidFill>
                  <a:srgbClr val="C00000"/>
                </a:solidFill>
              </a:rPr>
              <a:t> </a:t>
            </a:r>
            <a:r>
              <a:rPr lang="en-US" sz="2600" dirty="0" err="1">
                <a:solidFill>
                  <a:srgbClr val="C00000"/>
                </a:solidFill>
              </a:rPr>
              <a:t>trianguli</a:t>
            </a:r>
            <a:r>
              <a:rPr lang="en-US" sz="2600" dirty="0">
                <a:solidFill>
                  <a:srgbClr val="C00000"/>
                </a:solidFill>
              </a:rPr>
              <a:t> et </a:t>
            </a:r>
            <a:r>
              <a:rPr lang="en-US" sz="2600" dirty="0" err="1">
                <a:solidFill>
                  <a:srgbClr val="C00000"/>
                </a:solidFill>
              </a:rPr>
              <a:t>canaliculi</a:t>
            </a:r>
            <a:r>
              <a:rPr lang="en-US" sz="2600" dirty="0">
                <a:solidFill>
                  <a:srgbClr val="C00000"/>
                </a:solidFill>
              </a:rPr>
              <a:t> </a:t>
            </a:r>
            <a:r>
              <a:rPr lang="en-US" sz="2600" dirty="0"/>
              <a:t>hair is triangular with a lateral canal. Hair cannot be combed</a:t>
            </a:r>
          </a:p>
          <a:p>
            <a:endParaRPr lang="en-US" sz="24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61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Morphological abnormalities of the hair shaft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8424936" cy="478112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Hair</a:t>
            </a:r>
            <a:r>
              <a:rPr lang="sr-Latn-RS" sz="2400" dirty="0" smtClean="0"/>
              <a:t> shaft</a:t>
            </a:r>
            <a:r>
              <a:rPr lang="en-US" sz="2400" dirty="0" smtClean="0"/>
              <a:t> </a:t>
            </a:r>
            <a:r>
              <a:rPr lang="en-US" sz="2400" dirty="0"/>
              <a:t>fractures (hereditary and acquired): </a:t>
            </a:r>
            <a:endParaRPr lang="sr-Latn-RS" sz="2400" dirty="0" smtClean="0"/>
          </a:p>
          <a:p>
            <a:r>
              <a:rPr lang="en-US" sz="2400" dirty="0" err="1" smtClean="0">
                <a:solidFill>
                  <a:srgbClr val="C00000"/>
                </a:solidFill>
              </a:rPr>
              <a:t>Trichorrhexis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nodosa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/>
              <a:t>hereditary anomaly or acquired during aggressive treatments, tips of two brushes facing each other </a:t>
            </a:r>
            <a:endParaRPr lang="sr-Latn-RS" sz="2400" dirty="0" smtClean="0"/>
          </a:p>
          <a:p>
            <a:r>
              <a:rPr lang="en-US" sz="2400" dirty="0" err="1" smtClean="0">
                <a:solidFill>
                  <a:srgbClr val="C00000"/>
                </a:solidFill>
              </a:rPr>
              <a:t>Trichoptilosis</a:t>
            </a:r>
            <a:r>
              <a:rPr lang="en-US" sz="2400" dirty="0" smtClean="0"/>
              <a:t> </a:t>
            </a:r>
            <a:r>
              <a:rPr lang="en-US" sz="2400" dirty="0"/>
              <a:t>hair fracture due to longitudinal splits </a:t>
            </a:r>
            <a:endParaRPr lang="sr-Latn-RS" sz="2400" dirty="0" smtClean="0"/>
          </a:p>
          <a:p>
            <a:r>
              <a:rPr lang="en-US" sz="2400" dirty="0" err="1" smtClean="0">
                <a:solidFill>
                  <a:srgbClr val="C00000"/>
                </a:solidFill>
              </a:rPr>
              <a:t>Trichochisis</a:t>
            </a:r>
            <a:r>
              <a:rPr lang="en-US" sz="2400" dirty="0" smtClean="0"/>
              <a:t> </a:t>
            </a:r>
            <a:r>
              <a:rPr lang="en-US" sz="2400" dirty="0"/>
              <a:t>(hereditary) linear fracture, like a cut </a:t>
            </a:r>
            <a:r>
              <a:rPr lang="en-US" sz="2400" dirty="0" smtClean="0"/>
              <a:t>hair</a:t>
            </a:r>
            <a:endParaRPr lang="sr-Latn-RS" sz="2400" dirty="0" smtClean="0"/>
          </a:p>
          <a:p>
            <a:r>
              <a:rPr lang="en-US" sz="2400" dirty="0" err="1" smtClean="0">
                <a:solidFill>
                  <a:srgbClr val="C00000"/>
                </a:solidFill>
              </a:rPr>
              <a:t>Trichorrhexis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invaginata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/>
              <a:t>(hereditary in </a:t>
            </a:r>
            <a:r>
              <a:rPr lang="en-US" sz="2400" dirty="0" err="1"/>
              <a:t>ichthyosiform</a:t>
            </a:r>
            <a:r>
              <a:rPr lang="en-US" sz="2400" dirty="0"/>
              <a:t> </a:t>
            </a:r>
            <a:r>
              <a:rPr lang="en-US" sz="2400" dirty="0" err="1"/>
              <a:t>erythroderma</a:t>
            </a:r>
            <a:r>
              <a:rPr lang="en-US" sz="2400" dirty="0"/>
              <a:t>) fracture occurs due to invagination of the distal part of the hair in the proximal segment</a:t>
            </a:r>
          </a:p>
          <a:p>
            <a:endParaRPr lang="sr-Latn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70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Sclerodermia </a:t>
            </a:r>
            <a:r>
              <a:rPr lang="sr-Latn-RS" sz="36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systemica</a:t>
            </a:r>
            <a:r>
              <a:rPr lang="sr-Cyrl-RS" sz="36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-</a:t>
            </a:r>
            <a:r>
              <a:rPr lang="en-US" sz="3600" dirty="0" err="1"/>
              <a:t>etiopathogenesis</a:t>
            </a:r>
            <a:endParaRPr lang="sr-Latn-RS" sz="3600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945488" cy="5141168"/>
          </a:xfrm>
        </p:spPr>
        <p:txBody>
          <a:bodyPr>
            <a:normAutofit/>
          </a:bodyPr>
          <a:lstStyle/>
          <a:p>
            <a:r>
              <a:rPr lang="en-US" sz="2600" dirty="0"/>
              <a:t>Immunological disorders (cellular immune response), CD4+ cells predominate in the perivascular infiltrate, elevated levels of circulating IL-2 and IL-2 receptor, IL-1 and TNF </a:t>
            </a:r>
            <a:endParaRPr lang="sr-Latn-RS" sz="2600" dirty="0" smtClean="0"/>
          </a:p>
          <a:p>
            <a:r>
              <a:rPr lang="en-US" sz="2600" dirty="0" smtClean="0"/>
              <a:t>The </a:t>
            </a:r>
            <a:r>
              <a:rPr lang="en-US" sz="2600" dirty="0" err="1"/>
              <a:t>humoral</a:t>
            </a:r>
            <a:r>
              <a:rPr lang="en-US" sz="2600" dirty="0"/>
              <a:t> response is also changed, autoantibodies are synthesized (ANA, anti </a:t>
            </a:r>
            <a:r>
              <a:rPr lang="en-US" sz="2600" dirty="0" err="1"/>
              <a:t>Scl</a:t>
            </a:r>
            <a:r>
              <a:rPr lang="en-US" sz="2600" dirty="0"/>
              <a:t> 70, ACA...) </a:t>
            </a:r>
            <a:endParaRPr lang="sr-Latn-RS" sz="2600" dirty="0" smtClean="0"/>
          </a:p>
          <a:p>
            <a:r>
              <a:rPr lang="en-US" sz="2600" dirty="0" smtClean="0"/>
              <a:t>Vascular </a:t>
            </a:r>
            <a:r>
              <a:rPr lang="en-US" sz="2600" dirty="0"/>
              <a:t>disorders Raynaud's phenomenon </a:t>
            </a:r>
            <a:endParaRPr lang="sr-Latn-RS" sz="2600" dirty="0" smtClean="0"/>
          </a:p>
          <a:p>
            <a:r>
              <a:rPr lang="en-US" sz="2600" dirty="0" smtClean="0"/>
              <a:t>Fibroblasts </a:t>
            </a:r>
            <a:r>
              <a:rPr lang="en-US" sz="2600" dirty="0"/>
              <a:t>have disturbed growth regulation, increased collagen production </a:t>
            </a:r>
            <a:endParaRPr lang="sr-Latn-RS" sz="2600" dirty="0" smtClean="0"/>
          </a:p>
          <a:p>
            <a:r>
              <a:rPr lang="en-US" sz="2600" dirty="0" smtClean="0"/>
              <a:t>Genetic </a:t>
            </a:r>
            <a:r>
              <a:rPr lang="en-US" sz="2600" dirty="0"/>
              <a:t>factors - family cases, autoimmune diseases in the family; chromosomal aberrations; HLA DR1, DR3 and DR5</a:t>
            </a:r>
          </a:p>
          <a:p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8386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/>
              <a:t>Hypertrichosis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8424936" cy="4781128"/>
          </a:xfrm>
        </p:spPr>
        <p:txBody>
          <a:bodyPr>
            <a:normAutofit/>
          </a:bodyPr>
          <a:lstStyle/>
          <a:p>
            <a:r>
              <a:rPr lang="en-US" sz="2600" dirty="0" err="1"/>
              <a:t>Hypertrichosis</a:t>
            </a:r>
            <a:r>
              <a:rPr lang="en-US" sz="2600" dirty="0"/>
              <a:t> is an excessive increase in the number and length of non-sexual and androgen-independent </a:t>
            </a:r>
            <a:r>
              <a:rPr lang="en-US" sz="2600" dirty="0" smtClean="0"/>
              <a:t>hairs</a:t>
            </a:r>
            <a:endParaRPr lang="sr-Latn-RS" sz="2600" dirty="0" smtClean="0"/>
          </a:p>
          <a:p>
            <a:r>
              <a:rPr lang="en-US" sz="2600" dirty="0" smtClean="0"/>
              <a:t> </a:t>
            </a:r>
            <a:r>
              <a:rPr lang="en-US" sz="2600" dirty="0"/>
              <a:t>Congenital forms are rare. </a:t>
            </a:r>
            <a:endParaRPr lang="sr-Latn-RS" sz="2600" dirty="0" smtClean="0"/>
          </a:p>
          <a:p>
            <a:r>
              <a:rPr lang="en-US" sz="2600" dirty="0" smtClean="0"/>
              <a:t>The </a:t>
            </a:r>
            <a:r>
              <a:rPr lang="en-US" sz="2600" dirty="0"/>
              <a:t>acquired form is often </a:t>
            </a:r>
            <a:r>
              <a:rPr lang="sr-Latn-RS" sz="2600" dirty="0" smtClean="0"/>
              <a:t>form of </a:t>
            </a:r>
            <a:r>
              <a:rPr lang="en-US" sz="2600" dirty="0" err="1" smtClean="0"/>
              <a:t>paraneoplasia</a:t>
            </a:r>
            <a:r>
              <a:rPr lang="en-US" sz="2600" dirty="0"/>
              <a:t>. </a:t>
            </a:r>
            <a:endParaRPr lang="sr-Latn-RS" sz="2600" dirty="0" smtClean="0"/>
          </a:p>
          <a:p>
            <a:r>
              <a:rPr lang="en-US" sz="2600" dirty="0" err="1" smtClean="0"/>
              <a:t>Hirsutism</a:t>
            </a:r>
            <a:r>
              <a:rPr lang="en-US" sz="2600" dirty="0" smtClean="0"/>
              <a:t> </a:t>
            </a:r>
            <a:r>
              <a:rPr lang="en-US" sz="2600" dirty="0"/>
              <a:t>is increased male-type hairiness in women. </a:t>
            </a:r>
            <a:endParaRPr lang="sr-Latn-RS" sz="2600" dirty="0" smtClean="0"/>
          </a:p>
          <a:p>
            <a:pPr>
              <a:buFontTx/>
              <a:buChar char="-"/>
            </a:pPr>
            <a:r>
              <a:rPr lang="en-US" sz="2600" dirty="0" smtClean="0"/>
              <a:t>Idiopathic </a:t>
            </a:r>
            <a:r>
              <a:rPr lang="en-US" sz="2600" dirty="0"/>
              <a:t>- serum androgen values ​​are </a:t>
            </a:r>
            <a:r>
              <a:rPr lang="en-US" sz="2600" dirty="0" smtClean="0"/>
              <a:t>normal.</a:t>
            </a:r>
            <a:endParaRPr lang="sr-Latn-RS" sz="2600" dirty="0" smtClean="0"/>
          </a:p>
          <a:p>
            <a:pPr>
              <a:buFontTx/>
              <a:buChar char="-"/>
            </a:pPr>
            <a:r>
              <a:rPr lang="en-US" sz="2600" dirty="0" smtClean="0"/>
              <a:t>Symptomatic </a:t>
            </a:r>
            <a:r>
              <a:rPr lang="en-US" sz="2600" dirty="0"/>
              <a:t>– elevated androgen values Causes of symptomatic </a:t>
            </a:r>
            <a:r>
              <a:rPr lang="en-US" sz="2600" dirty="0" err="1"/>
              <a:t>hirsitism</a:t>
            </a:r>
            <a:r>
              <a:rPr lang="en-US" sz="2600" dirty="0"/>
              <a:t>: polycystic ovarian syndrome, Mb Cushing, </a:t>
            </a:r>
            <a:r>
              <a:rPr lang="en-US" sz="2600" dirty="0" err="1"/>
              <a:t>virilizing</a:t>
            </a:r>
            <a:r>
              <a:rPr lang="en-US" sz="2600" dirty="0"/>
              <a:t> tumors, acromegaly...</a:t>
            </a:r>
          </a:p>
          <a:p>
            <a:endParaRPr lang="sr-Latn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52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Hirsutism</a:t>
            </a:r>
            <a:r>
              <a:rPr lang="en-US" sz="3600" dirty="0"/>
              <a:t> clinical picture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 descr="Image result for hirzutizam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3514725" cy="2381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Image result for hirzutizam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09120"/>
            <a:ext cx="2952328" cy="1989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Image result for hirzutizam kod &amp;zcaron;ena na telu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92896"/>
            <a:ext cx="2728565" cy="31619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882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/>
              <a:t>Hirsutism</a:t>
            </a:r>
            <a:r>
              <a:rPr lang="en-US" sz="3600" dirty="0"/>
              <a:t> treatment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Causal treatment </a:t>
            </a:r>
            <a:endParaRPr lang="sr-Latn-RS" sz="2600" dirty="0" smtClean="0"/>
          </a:p>
          <a:p>
            <a:r>
              <a:rPr lang="en-US" sz="2600" dirty="0" smtClean="0"/>
              <a:t>Symptomatic </a:t>
            </a:r>
            <a:r>
              <a:rPr lang="en-US" sz="2600" dirty="0"/>
              <a:t>treatment (Physical methods, depilation, epilation, whitening, laser method...) </a:t>
            </a:r>
            <a:endParaRPr lang="sr-Latn-RS" sz="2600" dirty="0" smtClean="0"/>
          </a:p>
          <a:p>
            <a:r>
              <a:rPr lang="en-US" sz="2600" dirty="0" err="1" smtClean="0"/>
              <a:t>Antiandrogens</a:t>
            </a:r>
            <a:r>
              <a:rPr lang="en-US" sz="2600" dirty="0" smtClean="0"/>
              <a:t> </a:t>
            </a:r>
            <a:r>
              <a:rPr lang="en-US" sz="2600" dirty="0"/>
              <a:t>(</a:t>
            </a:r>
            <a:r>
              <a:rPr lang="en-US" sz="2600" dirty="0" err="1"/>
              <a:t>cyproterone</a:t>
            </a:r>
            <a:r>
              <a:rPr lang="en-US" sz="2600" dirty="0"/>
              <a:t> acetate and spironolactone</a:t>
            </a:r>
            <a:r>
              <a:rPr lang="sr-Cyrl-RS" sz="26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)</a:t>
            </a:r>
            <a:endParaRPr lang="en-US" sz="2600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33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Alopecia androgenetica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628800"/>
            <a:ext cx="8514528" cy="4997152"/>
          </a:xfrm>
        </p:spPr>
        <p:txBody>
          <a:bodyPr>
            <a:normAutofit/>
          </a:bodyPr>
          <a:lstStyle/>
          <a:p>
            <a:r>
              <a:rPr lang="en-US" sz="2600" dirty="0"/>
              <a:t>Androgen-dependent </a:t>
            </a:r>
            <a:r>
              <a:rPr lang="en-US" sz="2600" dirty="0" smtClean="0"/>
              <a:t>disease</a:t>
            </a:r>
            <a:endParaRPr lang="sr-Latn-RS" sz="2600" dirty="0" smtClean="0"/>
          </a:p>
          <a:p>
            <a:r>
              <a:rPr lang="sr-Latn-RS" sz="2600" dirty="0"/>
              <a:t>I</a:t>
            </a:r>
            <a:r>
              <a:rPr lang="en-US" sz="2600" dirty="0" err="1" smtClean="0"/>
              <a:t>ncreased</a:t>
            </a:r>
            <a:r>
              <a:rPr lang="en-US" sz="2600" dirty="0" smtClean="0"/>
              <a:t> </a:t>
            </a:r>
            <a:r>
              <a:rPr lang="en-US" sz="2600" dirty="0"/>
              <a:t>sensitivity of follicles to androgens </a:t>
            </a:r>
            <a:endParaRPr lang="sr-Latn-RS" sz="2600" dirty="0" smtClean="0"/>
          </a:p>
          <a:p>
            <a:r>
              <a:rPr lang="en-US" sz="2600" dirty="0" smtClean="0"/>
              <a:t>Progressive </a:t>
            </a:r>
            <a:r>
              <a:rPr lang="en-US" sz="2600" dirty="0"/>
              <a:t>hair loss </a:t>
            </a:r>
            <a:endParaRPr lang="sr-Latn-RS" sz="2600" dirty="0" smtClean="0"/>
          </a:p>
          <a:p>
            <a:r>
              <a:rPr lang="en-US" sz="2600" dirty="0" smtClean="0"/>
              <a:t>Autosomal </a:t>
            </a:r>
            <a:r>
              <a:rPr lang="en-US" sz="2600" dirty="0"/>
              <a:t>dominant hereditary </a:t>
            </a:r>
            <a:r>
              <a:rPr lang="en-US" sz="2600" dirty="0" smtClean="0"/>
              <a:t>disease</a:t>
            </a:r>
            <a:endParaRPr lang="sr-Latn-RS" sz="2600" dirty="0" smtClean="0"/>
          </a:p>
          <a:p>
            <a:r>
              <a:rPr lang="en-US" sz="2600" dirty="0" smtClean="0"/>
              <a:t>Increased </a:t>
            </a:r>
            <a:r>
              <a:rPr lang="en-US" sz="2600" dirty="0"/>
              <a:t>conversion of testosterone to </a:t>
            </a:r>
            <a:r>
              <a:rPr lang="en-US" sz="2600" dirty="0" err="1"/>
              <a:t>dihydrotestosterone</a:t>
            </a:r>
            <a:r>
              <a:rPr lang="en-US" sz="2600" dirty="0"/>
              <a:t> under the action of 5-alpha </a:t>
            </a:r>
            <a:r>
              <a:rPr lang="en-US" sz="2600" dirty="0" err="1"/>
              <a:t>reductase</a:t>
            </a:r>
            <a:r>
              <a:rPr lang="en-US" sz="2600" dirty="0"/>
              <a:t> </a:t>
            </a:r>
            <a:endParaRPr lang="sr-Latn-RS" sz="2600" dirty="0" smtClean="0"/>
          </a:p>
          <a:p>
            <a:r>
              <a:rPr lang="en-US" sz="2600" dirty="0" smtClean="0"/>
              <a:t>Miniaturization </a:t>
            </a:r>
            <a:r>
              <a:rPr lang="en-US" sz="2600" dirty="0"/>
              <a:t>of follicles </a:t>
            </a:r>
            <a:endParaRPr lang="sr-Latn-RS" sz="2600" dirty="0" smtClean="0"/>
          </a:p>
          <a:p>
            <a:r>
              <a:rPr lang="en-US" sz="2600" dirty="0" smtClean="0"/>
              <a:t>The </a:t>
            </a:r>
            <a:r>
              <a:rPr lang="en-US" sz="2600" dirty="0"/>
              <a:t>hair growth cycle is shortened, seborrhea is also frequent </a:t>
            </a:r>
            <a:endParaRPr lang="sr-Latn-RS" sz="2600" dirty="0" smtClean="0"/>
          </a:p>
          <a:p>
            <a:r>
              <a:rPr lang="en-US" sz="2600" dirty="0" smtClean="0"/>
              <a:t>Testosterone </a:t>
            </a:r>
            <a:r>
              <a:rPr lang="en-US" sz="2600" dirty="0"/>
              <a:t>levels are often elevated in women, but normal in men</a:t>
            </a:r>
          </a:p>
          <a:p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22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Alopecia androgenetica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 descr="Image result for alopecia androgenetica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88840"/>
            <a:ext cx="5495925" cy="4076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06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600" dirty="0">
                <a:latin typeface="Arial" panose="020B0604020202020204" pitchFamily="34" charset="0"/>
                <a:cs typeface="Arial" panose="020B0604020202020204" pitchFamily="34" charset="0"/>
              </a:rPr>
              <a:t>Alopecia androgenetica</a:t>
            </a:r>
            <a:endParaRPr lang="en-US" sz="3600" dirty="0"/>
          </a:p>
        </p:txBody>
      </p:sp>
      <p:pic>
        <p:nvPicPr>
          <p:cNvPr id="8" name="Content Placeholder 7" descr="Image result for alopecia androgenetica women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04864"/>
            <a:ext cx="4104456" cy="309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Content Placeholder 9" descr="Image result for alopecia androgenetica women"/>
          <p:cNvPicPr>
            <a:picLocks noGrp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04864"/>
            <a:ext cx="3871218" cy="30963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8965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Alopecia androgenetica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The diagnosis is made on the basis of the clinical picture and </a:t>
            </a:r>
            <a:r>
              <a:rPr lang="en-US" sz="2600" dirty="0" err="1"/>
              <a:t>trichogram</a:t>
            </a:r>
            <a:r>
              <a:rPr lang="en-US" sz="2600" dirty="0"/>
              <a:t> </a:t>
            </a:r>
            <a:endParaRPr lang="sr-Latn-RS" sz="2600" dirty="0" smtClean="0"/>
          </a:p>
          <a:p>
            <a:r>
              <a:rPr lang="en-US" sz="2600" dirty="0" smtClean="0"/>
              <a:t>Treatment</a:t>
            </a:r>
            <a:r>
              <a:rPr lang="en-US" sz="2600" dirty="0"/>
              <a:t>: </a:t>
            </a:r>
            <a:r>
              <a:rPr lang="sr-Latn-RS" sz="2600" dirty="0" smtClean="0"/>
              <a:t>Systemic</a:t>
            </a:r>
            <a:r>
              <a:rPr lang="en-US" sz="2600" dirty="0" smtClean="0"/>
              <a:t> </a:t>
            </a:r>
            <a:r>
              <a:rPr lang="en-US" sz="2600" dirty="0"/>
              <a:t>therapy: Hormonal therapy with </a:t>
            </a:r>
            <a:r>
              <a:rPr lang="en-US" sz="2600" dirty="0" err="1"/>
              <a:t>antiandrogens</a:t>
            </a:r>
            <a:r>
              <a:rPr lang="en-US" sz="2600" dirty="0"/>
              <a:t> is contraindicated in </a:t>
            </a:r>
            <a:r>
              <a:rPr lang="en-US" sz="2600" dirty="0" smtClean="0"/>
              <a:t>men</a:t>
            </a:r>
            <a:endParaRPr lang="sr-Latn-RS" sz="2600" dirty="0" smtClean="0"/>
          </a:p>
          <a:p>
            <a:r>
              <a:rPr lang="en-US" sz="2600" dirty="0" smtClean="0"/>
              <a:t>Local </a:t>
            </a:r>
            <a:r>
              <a:rPr lang="en-US" sz="2600" dirty="0"/>
              <a:t>therapy: </a:t>
            </a:r>
            <a:r>
              <a:rPr lang="en-US" sz="2600" dirty="0" err="1"/>
              <a:t>minoxidil</a:t>
            </a:r>
            <a:r>
              <a:rPr lang="en-US" sz="2600" dirty="0"/>
              <a:t> in the form of a 2% or 5% </a:t>
            </a:r>
            <a:r>
              <a:rPr lang="en-US" sz="2600" dirty="0" smtClean="0"/>
              <a:t>solution</a:t>
            </a:r>
            <a:endParaRPr lang="sr-Latn-RS" sz="2600" dirty="0" smtClean="0"/>
          </a:p>
          <a:p>
            <a:r>
              <a:rPr lang="en-US" sz="2600" dirty="0" smtClean="0"/>
              <a:t> </a:t>
            </a:r>
            <a:r>
              <a:rPr lang="en-US" sz="2600" dirty="0"/>
              <a:t>Surgical treatment</a:t>
            </a:r>
          </a:p>
          <a:p>
            <a:endParaRPr lang="en-US" sz="2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99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Alopecia areata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Round clearly demarcated hairless areas with intact skin </a:t>
            </a:r>
            <a:endParaRPr lang="sr-Latn-RS" sz="2400" dirty="0" smtClean="0"/>
          </a:p>
          <a:p>
            <a:r>
              <a:rPr lang="en-US" sz="2400" dirty="0" smtClean="0"/>
              <a:t>The </a:t>
            </a:r>
            <a:r>
              <a:rPr lang="en-US" sz="2400" dirty="0"/>
              <a:t>etiology is not </a:t>
            </a:r>
            <a:r>
              <a:rPr lang="en-US" sz="2400" dirty="0" smtClean="0"/>
              <a:t>clear</a:t>
            </a:r>
            <a:endParaRPr lang="sr-Latn-RS" sz="2400" dirty="0" smtClean="0"/>
          </a:p>
          <a:p>
            <a:r>
              <a:rPr lang="en-US" sz="2400" dirty="0" smtClean="0"/>
              <a:t>Genetic </a:t>
            </a:r>
            <a:r>
              <a:rPr lang="en-US" sz="2400" dirty="0"/>
              <a:t>predisposition, emotional stress, association with autoimmune </a:t>
            </a:r>
            <a:r>
              <a:rPr lang="en-US" sz="2400" dirty="0" smtClean="0"/>
              <a:t>thyroiditis</a:t>
            </a:r>
            <a:endParaRPr lang="sr-Latn-RS" sz="2400" dirty="0" smtClean="0"/>
          </a:p>
          <a:p>
            <a:r>
              <a:rPr lang="en-US" sz="2400" dirty="0" smtClean="0"/>
              <a:t>Infectious </a:t>
            </a:r>
            <a:r>
              <a:rPr lang="en-US" sz="2400" dirty="0"/>
              <a:t>foci, diseases of other organs.. </a:t>
            </a:r>
            <a:endParaRPr lang="sr-Latn-RS" sz="2400" dirty="0" smtClean="0"/>
          </a:p>
          <a:p>
            <a:r>
              <a:rPr lang="en-US" sz="2400" dirty="0" smtClean="0"/>
              <a:t>Clinical </a:t>
            </a:r>
            <a:r>
              <a:rPr lang="en-US" sz="2400" dirty="0"/>
              <a:t>picture: more often in </a:t>
            </a:r>
            <a:r>
              <a:rPr lang="en-US" sz="2400" dirty="0" smtClean="0"/>
              <a:t>women</a:t>
            </a:r>
            <a:endParaRPr lang="sr-Latn-RS" sz="2400" dirty="0" smtClean="0"/>
          </a:p>
          <a:p>
            <a:r>
              <a:rPr lang="sr-Latn-RS" sz="2400" dirty="0" smtClean="0"/>
              <a:t>Lesions</a:t>
            </a:r>
            <a:r>
              <a:rPr lang="en-US" sz="2400" dirty="0" smtClean="0"/>
              <a:t> </a:t>
            </a:r>
            <a:r>
              <a:rPr lang="en-US" sz="2400" dirty="0"/>
              <a:t>in the </a:t>
            </a:r>
            <a:r>
              <a:rPr lang="en-US" sz="2400" dirty="0" err="1"/>
              <a:t>capillitium</a:t>
            </a:r>
            <a:r>
              <a:rPr lang="en-US" sz="2400" dirty="0"/>
              <a:t>, but may also be in other </a:t>
            </a:r>
            <a:r>
              <a:rPr lang="en-US" sz="2400" dirty="0" smtClean="0"/>
              <a:t>regions</a:t>
            </a:r>
            <a:endParaRPr lang="sr-Latn-RS" sz="2400" dirty="0" smtClean="0"/>
          </a:p>
          <a:p>
            <a:r>
              <a:rPr lang="en-US" sz="2400" dirty="0" smtClean="0"/>
              <a:t>Solitary </a:t>
            </a:r>
            <a:r>
              <a:rPr lang="en-US" sz="2400" dirty="0"/>
              <a:t>and multiple lesions </a:t>
            </a:r>
            <a:endParaRPr lang="sr-Latn-RS" sz="2400" dirty="0" smtClean="0"/>
          </a:p>
          <a:p>
            <a:r>
              <a:rPr lang="en-US" sz="2400" dirty="0" smtClean="0"/>
              <a:t>Skin </a:t>
            </a:r>
            <a:r>
              <a:rPr lang="en-US" sz="2400" dirty="0"/>
              <a:t>white without follicles, spreading lesions </a:t>
            </a:r>
            <a:endParaRPr lang="sr-Latn-RS" sz="2400" dirty="0" smtClean="0"/>
          </a:p>
          <a:p>
            <a:r>
              <a:rPr lang="en-US" sz="2400" dirty="0" err="1" smtClean="0"/>
              <a:t>Ophiiasis</a:t>
            </a:r>
            <a:r>
              <a:rPr lang="en-US" sz="2400" dirty="0" smtClean="0"/>
              <a:t> </a:t>
            </a:r>
            <a:r>
              <a:rPr lang="en-US" sz="2400" dirty="0"/>
              <a:t>- spreading along the occipital line</a:t>
            </a:r>
          </a:p>
          <a:p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153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Alopecia areata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628800"/>
            <a:ext cx="8784976" cy="5112568"/>
          </a:xfrm>
        </p:spPr>
        <p:txBody>
          <a:bodyPr>
            <a:normAutofit/>
          </a:bodyPr>
          <a:lstStyle/>
          <a:p>
            <a:r>
              <a:rPr lang="en-US" sz="2600" dirty="0"/>
              <a:t>Alopecia </a:t>
            </a:r>
            <a:r>
              <a:rPr lang="en-US" sz="2600" dirty="0" err="1"/>
              <a:t>totalis</a:t>
            </a:r>
            <a:r>
              <a:rPr lang="en-US" sz="2600" dirty="0"/>
              <a:t> </a:t>
            </a:r>
            <a:endParaRPr lang="sr-Latn-RS" sz="2600" dirty="0" smtClean="0"/>
          </a:p>
          <a:p>
            <a:r>
              <a:rPr lang="en-US" sz="2600" dirty="0" smtClean="0"/>
              <a:t>Alopecia </a:t>
            </a:r>
            <a:r>
              <a:rPr lang="en-US" sz="2600" dirty="0" err="1"/>
              <a:t>universalis</a:t>
            </a:r>
            <a:r>
              <a:rPr lang="en-US" sz="2600" dirty="0"/>
              <a:t> </a:t>
            </a:r>
            <a:endParaRPr lang="sr-Latn-RS" sz="2600" dirty="0" smtClean="0"/>
          </a:p>
          <a:p>
            <a:r>
              <a:rPr lang="en-US" sz="2600" dirty="0" smtClean="0"/>
              <a:t>Malignant </a:t>
            </a:r>
            <a:r>
              <a:rPr lang="en-US" sz="2600" dirty="0"/>
              <a:t>alopecia </a:t>
            </a:r>
            <a:endParaRPr lang="sr-Latn-RS" sz="2600" dirty="0" smtClean="0"/>
          </a:p>
          <a:p>
            <a:r>
              <a:rPr lang="en-US" sz="2600" dirty="0" smtClean="0"/>
              <a:t>The </a:t>
            </a:r>
            <a:r>
              <a:rPr lang="en-US" sz="2600" dirty="0"/>
              <a:t>course is unpredictable, spontaneous remissions but also frequent relapses </a:t>
            </a:r>
            <a:endParaRPr lang="sr-Latn-RS" sz="2600" dirty="0" smtClean="0"/>
          </a:p>
          <a:p>
            <a:r>
              <a:rPr lang="en-US" sz="2600" dirty="0" smtClean="0"/>
              <a:t>Differential </a:t>
            </a:r>
            <a:r>
              <a:rPr lang="en-US" sz="2600" dirty="0"/>
              <a:t>diagnosis: other </a:t>
            </a:r>
            <a:r>
              <a:rPr lang="en-US" sz="2600" dirty="0" err="1"/>
              <a:t>alopecias</a:t>
            </a:r>
            <a:r>
              <a:rPr lang="en-US" sz="2600" dirty="0"/>
              <a:t>, cutaneous lupus, fungal infections of the scalp, lymphomas... </a:t>
            </a:r>
            <a:endParaRPr lang="sr-Latn-RS" sz="2600" dirty="0" smtClean="0"/>
          </a:p>
          <a:p>
            <a:r>
              <a:rPr lang="en-US" sz="2600" dirty="0" smtClean="0"/>
              <a:t>Therapy</a:t>
            </a:r>
            <a:r>
              <a:rPr lang="en-US" sz="2600" dirty="0"/>
              <a:t>: </a:t>
            </a:r>
            <a:endParaRPr lang="sr-Latn-RS" sz="2600" dirty="0" smtClean="0"/>
          </a:p>
          <a:p>
            <a:pPr marL="0" indent="0">
              <a:buNone/>
            </a:pPr>
            <a:r>
              <a:rPr lang="sr-Latn-RS" sz="2600" dirty="0" smtClean="0"/>
              <a:t>- systemic</a:t>
            </a:r>
            <a:r>
              <a:rPr lang="en-US" sz="2600" dirty="0" smtClean="0"/>
              <a:t> </a:t>
            </a:r>
            <a:r>
              <a:rPr lang="en-US" sz="2600" dirty="0"/>
              <a:t>therapy: corticosteroid pulse therapy, PUVA therapy </a:t>
            </a:r>
            <a:endParaRPr lang="sr-Latn-RS" sz="2600" dirty="0" smtClean="0"/>
          </a:p>
          <a:p>
            <a:pPr marL="0" indent="0">
              <a:buNone/>
            </a:pPr>
            <a:r>
              <a:rPr lang="sr-Latn-RS" sz="2600" dirty="0" smtClean="0"/>
              <a:t>- </a:t>
            </a:r>
            <a:r>
              <a:rPr lang="sr-Latn-RS" sz="2600" dirty="0"/>
              <a:t>l</a:t>
            </a:r>
            <a:r>
              <a:rPr lang="en-US" sz="2600" dirty="0" err="1" smtClean="0"/>
              <a:t>ocal</a:t>
            </a:r>
            <a:r>
              <a:rPr lang="en-US" sz="2600" dirty="0" smtClean="0"/>
              <a:t> </a:t>
            </a:r>
            <a:r>
              <a:rPr lang="en-US" sz="2600" dirty="0"/>
              <a:t>therapy: </a:t>
            </a:r>
            <a:r>
              <a:rPr lang="en-US" sz="2600" dirty="0" err="1"/>
              <a:t>minoxidil</a:t>
            </a:r>
            <a:r>
              <a:rPr lang="en-US" sz="2600" dirty="0"/>
              <a:t> 2 and 5%, corticosteroids, local immunotherapy, </a:t>
            </a:r>
            <a:r>
              <a:rPr lang="en-US" sz="2600" dirty="0" err="1"/>
              <a:t>cignolin</a:t>
            </a:r>
            <a:endParaRPr lang="en-US" sz="2600" dirty="0"/>
          </a:p>
          <a:p>
            <a:endParaRPr lang="sr-Latn-RS" sz="24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11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>
                <a:latin typeface="Arial" panose="020B0604020202020204" pitchFamily="34" charset="0"/>
                <a:cs typeface="Arial" panose="020B0604020202020204" pitchFamily="34" charset="0"/>
              </a:rPr>
              <a:t>Alopecia areata </a:t>
            </a:r>
            <a:endParaRPr lang="en-US" sz="3200" dirty="0"/>
          </a:p>
        </p:txBody>
      </p:sp>
      <p:pic>
        <p:nvPicPr>
          <p:cNvPr id="5" name="Content Placeholder 4" descr="IMGP012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417763"/>
            <a:ext cx="38862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913018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050" y="2417763"/>
            <a:ext cx="38862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30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153400" cy="990600"/>
          </a:xfrm>
        </p:spPr>
        <p:txBody>
          <a:bodyPr>
            <a:noAutofit/>
          </a:bodyPr>
          <a:lstStyle/>
          <a:p>
            <a:r>
              <a:rPr lang="sr-Latn-RS" sz="3600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Sclerodermia </a:t>
            </a:r>
            <a:r>
              <a:rPr lang="sr-Latn-RS" sz="36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systemica </a:t>
            </a:r>
            <a:br>
              <a:rPr lang="sr-Latn-RS" sz="3600" dirty="0" smtClean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</a:br>
            <a:r>
              <a:rPr lang="sr-Latn-RS" sz="3600" dirty="0"/>
              <a:t>C</a:t>
            </a:r>
            <a:r>
              <a:rPr lang="en-US" sz="3600" dirty="0" err="1" smtClean="0"/>
              <a:t>linical</a:t>
            </a:r>
            <a:r>
              <a:rPr lang="en-US" sz="3600" dirty="0" smtClean="0"/>
              <a:t> picture</a:t>
            </a:r>
            <a:r>
              <a:rPr lang="sr-Latn-RS" sz="3600" dirty="0" smtClean="0"/>
              <a:t> (skin lesions)</a:t>
            </a:r>
            <a:endParaRPr lang="sr-Latn-RS" sz="3600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In 95% it starts with Raynaud's phenomenon </a:t>
            </a:r>
            <a:endParaRPr lang="sr-Latn-RS" sz="2400" dirty="0" smtClean="0"/>
          </a:p>
          <a:p>
            <a:r>
              <a:rPr lang="en-US" sz="2400" dirty="0" smtClean="0"/>
              <a:t>Edema</a:t>
            </a:r>
            <a:r>
              <a:rPr lang="sr-Latn-RS" sz="2400" dirty="0" smtClean="0"/>
              <a:t>tous</a:t>
            </a:r>
            <a:r>
              <a:rPr lang="en-US" sz="2400" dirty="0" smtClean="0"/>
              <a:t> </a:t>
            </a:r>
            <a:r>
              <a:rPr lang="en-US" sz="2400" dirty="0"/>
              <a:t>phase </a:t>
            </a:r>
            <a:endParaRPr lang="sr-Latn-RS" sz="2400" dirty="0" smtClean="0"/>
          </a:p>
          <a:p>
            <a:r>
              <a:rPr lang="en-US" sz="2400" dirty="0" err="1" smtClean="0"/>
              <a:t>Indurative</a:t>
            </a:r>
            <a:r>
              <a:rPr lang="en-US" sz="2400" dirty="0" smtClean="0"/>
              <a:t> </a:t>
            </a:r>
            <a:r>
              <a:rPr lang="en-US" sz="2400" dirty="0"/>
              <a:t>phase </a:t>
            </a:r>
            <a:endParaRPr lang="sr-Latn-RS" sz="2400" dirty="0" smtClean="0"/>
          </a:p>
          <a:p>
            <a:r>
              <a:rPr lang="sr-Latn-RS" sz="2400" dirty="0" smtClean="0"/>
              <a:t>Lesions</a:t>
            </a:r>
            <a:r>
              <a:rPr lang="en-US" sz="2400" dirty="0" smtClean="0"/>
              <a:t> </a:t>
            </a:r>
            <a:r>
              <a:rPr lang="en-US" sz="2400" dirty="0"/>
              <a:t>in the hands (flexion contracture, ulcerations, </a:t>
            </a:r>
            <a:r>
              <a:rPr lang="en-US" sz="2400" dirty="0" err="1"/>
              <a:t>resorption</a:t>
            </a:r>
            <a:r>
              <a:rPr lang="en-US" sz="2400" dirty="0"/>
              <a:t> of terminal phalanges...) </a:t>
            </a:r>
            <a:endParaRPr lang="sr-Latn-RS" sz="2400" dirty="0" smtClean="0"/>
          </a:p>
          <a:p>
            <a:r>
              <a:rPr lang="en-US" sz="2400" dirty="0"/>
              <a:t>The </a:t>
            </a:r>
            <a:r>
              <a:rPr lang="en-US" sz="2400" dirty="0" smtClean="0"/>
              <a:t>face</a:t>
            </a:r>
            <a:r>
              <a:rPr lang="sr-Latn-RS" sz="2400" dirty="0" smtClean="0"/>
              <a:t>:</a:t>
            </a:r>
            <a:r>
              <a:rPr lang="en-US" sz="2400" dirty="0"/>
              <a:t> </a:t>
            </a:r>
            <a:r>
              <a:rPr lang="en-US" sz="2400" dirty="0" smtClean="0"/>
              <a:t>telangiectases</a:t>
            </a:r>
            <a:r>
              <a:rPr lang="sr-Latn-RS" sz="2400" dirty="0" smtClean="0"/>
              <a:t>, </a:t>
            </a:r>
            <a:r>
              <a:rPr lang="sr-Latn-RS" sz="2400" dirty="0"/>
              <a:t>p</a:t>
            </a:r>
            <a:r>
              <a:rPr lang="en-US" sz="2400" dirty="0" err="1" smtClean="0"/>
              <a:t>eri</a:t>
            </a:r>
            <a:r>
              <a:rPr lang="en-US" sz="2400" dirty="0" smtClean="0"/>
              <a:t>-oral </a:t>
            </a:r>
            <a:r>
              <a:rPr lang="en-US" sz="2400" dirty="0"/>
              <a:t>furrowing (fat </a:t>
            </a:r>
            <a:r>
              <a:rPr lang="en-US" sz="2400" dirty="0" smtClean="0"/>
              <a:t>loss)</a:t>
            </a:r>
            <a:r>
              <a:rPr lang="sr-Latn-RS" sz="2400" dirty="0" smtClean="0"/>
              <a:t>, </a:t>
            </a:r>
            <a:r>
              <a:rPr lang="sr-Latn-RS" sz="2400" dirty="0"/>
              <a:t>m</a:t>
            </a:r>
            <a:r>
              <a:rPr lang="en-US" sz="2400" dirty="0" err="1" smtClean="0"/>
              <a:t>icrostomia</a:t>
            </a:r>
            <a:r>
              <a:rPr lang="en-US" sz="2400" dirty="0" smtClean="0"/>
              <a:t> </a:t>
            </a:r>
            <a:r>
              <a:rPr lang="en-US" sz="2400" dirty="0"/>
              <a:t>(limited oral </a:t>
            </a:r>
            <a:r>
              <a:rPr lang="en-US" sz="2400" dirty="0" smtClean="0"/>
              <a:t>aperture)</a:t>
            </a:r>
            <a:r>
              <a:rPr lang="sr-Latn-RS" sz="2400" dirty="0" smtClean="0"/>
              <a:t>,</a:t>
            </a:r>
            <a:r>
              <a:rPr lang="sr-Latn-RS" sz="2400" dirty="0"/>
              <a:t>b</a:t>
            </a:r>
            <a:r>
              <a:rPr lang="en-US" sz="2400" dirty="0" err="1" smtClean="0"/>
              <a:t>eaked</a:t>
            </a:r>
            <a:r>
              <a:rPr lang="en-US" sz="2400" dirty="0" smtClean="0"/>
              <a:t> nose</a:t>
            </a:r>
            <a:r>
              <a:rPr lang="sr-Latn-RS" sz="2400" dirty="0" smtClean="0"/>
              <a:t>. </a:t>
            </a:r>
            <a:r>
              <a:rPr lang="en-US" sz="2400" dirty="0" smtClean="0"/>
              <a:t>The </a:t>
            </a:r>
            <a:r>
              <a:rPr lang="en-US" sz="2400" dirty="0"/>
              <a:t>appearance of a bird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7506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P72413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19" y="836712"/>
            <a:ext cx="3886200" cy="190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PA0300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20688"/>
            <a:ext cx="388620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IMGP027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21" y="3499663"/>
            <a:ext cx="3436995" cy="2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MGP014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4" t="35281" r="15771" b="16426"/>
          <a:stretch/>
        </p:blipFill>
        <p:spPr bwMode="auto">
          <a:xfrm>
            <a:off x="5220072" y="3861048"/>
            <a:ext cx="2706874" cy="2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051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Effluvium telogenes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628800"/>
            <a:ext cx="8784976" cy="5112568"/>
          </a:xfrm>
        </p:spPr>
        <p:txBody>
          <a:bodyPr>
            <a:normAutofit/>
          </a:bodyPr>
          <a:lstStyle/>
          <a:p>
            <a:r>
              <a:rPr lang="en-US" sz="2600" dirty="0"/>
              <a:t>Three months after the stress (the end of the </a:t>
            </a:r>
            <a:r>
              <a:rPr lang="en-US" sz="2600" dirty="0" err="1"/>
              <a:t>telogen</a:t>
            </a:r>
            <a:r>
              <a:rPr lang="en-US" sz="2600" dirty="0"/>
              <a:t> period</a:t>
            </a:r>
            <a:r>
              <a:rPr lang="en-US" sz="2600" dirty="0" smtClean="0"/>
              <a:t>),</a:t>
            </a:r>
            <a:endParaRPr lang="sr-Latn-RS" sz="2600" dirty="0" smtClean="0"/>
          </a:p>
          <a:p>
            <a:r>
              <a:rPr lang="sr-Latn-RS" sz="2600" dirty="0" smtClean="0"/>
              <a:t>D</a:t>
            </a:r>
            <a:r>
              <a:rPr lang="en-US" sz="2600" dirty="0" err="1" smtClean="0"/>
              <a:t>iffuse</a:t>
            </a:r>
            <a:r>
              <a:rPr lang="en-US" sz="2600" dirty="0" smtClean="0"/>
              <a:t> </a:t>
            </a:r>
            <a:r>
              <a:rPr lang="en-US" sz="2600" dirty="0"/>
              <a:t>hair loss occurs </a:t>
            </a:r>
            <a:endParaRPr lang="sr-Latn-RS" sz="2600" dirty="0" smtClean="0"/>
          </a:p>
          <a:p>
            <a:r>
              <a:rPr lang="en-US" sz="2600" dirty="0" smtClean="0"/>
              <a:t>Up </a:t>
            </a:r>
            <a:r>
              <a:rPr lang="en-US" sz="2600" dirty="0"/>
              <a:t>to 50% of the hair can be affected </a:t>
            </a:r>
            <a:endParaRPr lang="sr-Latn-RS" sz="2600" dirty="0" smtClean="0"/>
          </a:p>
          <a:p>
            <a:r>
              <a:rPr lang="en-US" sz="2600" dirty="0" smtClean="0"/>
              <a:t>Hundreds </a:t>
            </a:r>
            <a:r>
              <a:rPr lang="en-US" sz="2600" dirty="0"/>
              <a:t>of hairs fall out a day </a:t>
            </a:r>
            <a:endParaRPr lang="sr-Latn-RS" sz="2600" dirty="0" smtClean="0"/>
          </a:p>
          <a:p>
            <a:r>
              <a:rPr lang="en-US" sz="2600" dirty="0" smtClean="0"/>
              <a:t>It </a:t>
            </a:r>
            <a:r>
              <a:rPr lang="en-US" sz="2600" dirty="0"/>
              <a:t>lasts 2-3 months, then the hair is gradually restored </a:t>
            </a:r>
            <a:endParaRPr lang="sr-Latn-RS" sz="2600" dirty="0" smtClean="0"/>
          </a:p>
          <a:p>
            <a:r>
              <a:rPr lang="en-US" sz="2600" dirty="0" smtClean="0"/>
              <a:t>Causes</a:t>
            </a:r>
            <a:r>
              <a:rPr lang="en-US" sz="2600" dirty="0"/>
              <a:t>: fever, operations, childbirth, chronic diseases, severe stress</a:t>
            </a:r>
            <a:endParaRPr lang="sr-Latn-RS" sz="26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53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Effluvium</a:t>
            </a:r>
            <a:r>
              <a:rPr lang="sr-Cyrl-RS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anagenes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628800"/>
            <a:ext cx="8784976" cy="5112568"/>
          </a:xfrm>
        </p:spPr>
        <p:txBody>
          <a:bodyPr>
            <a:normAutofit/>
          </a:bodyPr>
          <a:lstStyle/>
          <a:p>
            <a:r>
              <a:rPr lang="en-US" sz="2600" dirty="0"/>
              <a:t>Sudden diffuse hair loss due to conversion of normal </a:t>
            </a:r>
            <a:r>
              <a:rPr lang="en-US" sz="2600" dirty="0" err="1"/>
              <a:t>anagen</a:t>
            </a:r>
            <a:r>
              <a:rPr lang="en-US" sz="2600" dirty="0"/>
              <a:t> follicles into dysplastic roots </a:t>
            </a:r>
            <a:endParaRPr lang="sr-Latn-RS" sz="2600" dirty="0" smtClean="0"/>
          </a:p>
          <a:p>
            <a:r>
              <a:rPr lang="en-US" sz="2600" dirty="0" smtClean="0"/>
              <a:t>Causes</a:t>
            </a:r>
            <a:r>
              <a:rPr lang="en-US" sz="2600" dirty="0"/>
              <a:t>: severe trauma, </a:t>
            </a:r>
            <a:r>
              <a:rPr lang="en-US" sz="2600" dirty="0" err="1"/>
              <a:t>cytostatics</a:t>
            </a:r>
            <a:r>
              <a:rPr lang="en-US" sz="2600" dirty="0"/>
              <a:t>, ionizing radiation, gold salts, </a:t>
            </a:r>
            <a:r>
              <a:rPr lang="en-US" sz="2600" dirty="0" err="1"/>
              <a:t>hypoproteinemia</a:t>
            </a:r>
            <a:r>
              <a:rPr lang="en-US" sz="2600" dirty="0"/>
              <a:t>, weight loss diet </a:t>
            </a:r>
            <a:endParaRPr lang="sr-Latn-RS" sz="2600" dirty="0" smtClean="0"/>
          </a:p>
          <a:p>
            <a:r>
              <a:rPr lang="en-US" sz="2600" dirty="0" smtClean="0"/>
              <a:t>The </a:t>
            </a:r>
            <a:r>
              <a:rPr lang="en-US" sz="2600" dirty="0"/>
              <a:t>process is reversible</a:t>
            </a:r>
            <a:endParaRPr lang="sr-Latn-RS" sz="2600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04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153400" cy="990600"/>
          </a:xfrm>
        </p:spPr>
        <p:txBody>
          <a:bodyPr>
            <a:normAutofit/>
          </a:bodyPr>
          <a:lstStyle/>
          <a:p>
            <a:r>
              <a:rPr lang="en-US" sz="3600" dirty="0" err="1"/>
              <a:t>Cicatricial</a:t>
            </a:r>
            <a:r>
              <a:rPr lang="en-US" sz="3600" dirty="0"/>
              <a:t> alopecia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7504" y="1628800"/>
            <a:ext cx="8928992" cy="5143872"/>
          </a:xfrm>
        </p:spPr>
        <p:txBody>
          <a:bodyPr>
            <a:normAutofit/>
          </a:bodyPr>
          <a:lstStyle/>
          <a:p>
            <a:pPr algn="just"/>
            <a:r>
              <a:rPr lang="en-US" sz="2600" dirty="0"/>
              <a:t>Injuries and diseases that end in scarring lead to loss of follicles and permanent </a:t>
            </a:r>
            <a:r>
              <a:rPr lang="en-US" sz="2600" dirty="0" smtClean="0"/>
              <a:t>alopecia</a:t>
            </a:r>
            <a:endParaRPr lang="sr-Latn-RS" sz="2600" dirty="0" smtClean="0"/>
          </a:p>
          <a:p>
            <a:pPr algn="just"/>
            <a:r>
              <a:rPr lang="en-US" sz="2600" dirty="0" smtClean="0"/>
              <a:t>Causes</a:t>
            </a:r>
            <a:r>
              <a:rPr lang="en-US" sz="2600" dirty="0"/>
              <a:t>: mechanical trauma, chemical damage, folliculitis, deep </a:t>
            </a:r>
            <a:r>
              <a:rPr lang="en-US" sz="2600" dirty="0" err="1"/>
              <a:t>trichophytosis</a:t>
            </a:r>
            <a:r>
              <a:rPr lang="en-US" sz="2600" dirty="0"/>
              <a:t>, lupus, lichen </a:t>
            </a:r>
            <a:r>
              <a:rPr lang="en-US" sz="2600" dirty="0" err="1"/>
              <a:t>planus</a:t>
            </a:r>
            <a:r>
              <a:rPr lang="en-US" sz="2600" dirty="0"/>
              <a:t>, scleroderma... </a:t>
            </a:r>
            <a:endParaRPr lang="sr-Latn-RS" sz="2600" dirty="0" smtClean="0"/>
          </a:p>
          <a:p>
            <a:pPr algn="just"/>
            <a:r>
              <a:rPr lang="en-US" sz="2600" dirty="0" err="1" smtClean="0">
                <a:solidFill>
                  <a:srgbClr val="C00000"/>
                </a:solidFill>
              </a:rPr>
              <a:t>Pseudopelade</a:t>
            </a:r>
            <a:r>
              <a:rPr lang="en-US" sz="2600" dirty="0" smtClean="0">
                <a:solidFill>
                  <a:srgbClr val="C00000"/>
                </a:solidFill>
              </a:rPr>
              <a:t> </a:t>
            </a:r>
            <a:r>
              <a:rPr lang="en-US" sz="2600" dirty="0" err="1">
                <a:solidFill>
                  <a:srgbClr val="C00000"/>
                </a:solidFill>
              </a:rPr>
              <a:t>Brocq</a:t>
            </a:r>
            <a:r>
              <a:rPr lang="en-US" sz="2600" dirty="0">
                <a:solidFill>
                  <a:srgbClr val="C00000"/>
                </a:solidFill>
              </a:rPr>
              <a:t> </a:t>
            </a:r>
            <a:r>
              <a:rPr lang="en-US" sz="2600" dirty="0"/>
              <a:t>chronic progressive </a:t>
            </a:r>
            <a:r>
              <a:rPr lang="en-US" sz="2600" dirty="0" err="1"/>
              <a:t>cicatricial</a:t>
            </a:r>
            <a:r>
              <a:rPr lang="en-US" sz="2600" dirty="0"/>
              <a:t> alopecia. It is considered the final stage of lichen </a:t>
            </a:r>
            <a:r>
              <a:rPr lang="en-US" sz="2600" dirty="0" err="1"/>
              <a:t>planus</a:t>
            </a:r>
            <a:r>
              <a:rPr lang="en-US" sz="2600" dirty="0"/>
              <a:t> or chronic lupus, and according to some it is a separate entity. The developed </a:t>
            </a:r>
            <a:r>
              <a:rPr lang="sr-Latn-RS" sz="2600" dirty="0" smtClean="0"/>
              <a:t>lesions</a:t>
            </a:r>
            <a:r>
              <a:rPr lang="en-US" sz="2600" dirty="0" smtClean="0"/>
              <a:t> </a:t>
            </a:r>
            <a:r>
              <a:rPr lang="en-US" sz="2600" dirty="0"/>
              <a:t>are in the form of </a:t>
            </a:r>
            <a:r>
              <a:rPr lang="en-US" sz="2600" dirty="0" smtClean="0"/>
              <a:t>alopecic </a:t>
            </a:r>
            <a:r>
              <a:rPr lang="en-US" sz="2600" dirty="0"/>
              <a:t>atrophic fields scattered on the head (traces in the snow). The </a:t>
            </a:r>
            <a:r>
              <a:rPr lang="sr-Latn-RS" sz="2600" dirty="0" smtClean="0"/>
              <a:t>lesions</a:t>
            </a:r>
            <a:r>
              <a:rPr lang="en-US" sz="2600" dirty="0" smtClean="0"/>
              <a:t> </a:t>
            </a:r>
            <a:r>
              <a:rPr lang="en-US" sz="2600" dirty="0"/>
              <a:t>are irreversible, </a:t>
            </a:r>
            <a:r>
              <a:rPr lang="en-US" sz="2600" dirty="0" smtClean="0"/>
              <a:t>the</a:t>
            </a:r>
            <a:r>
              <a:rPr lang="sr-Latn-RS" sz="2600" dirty="0" smtClean="0"/>
              <a:t> clinical course</a:t>
            </a:r>
            <a:r>
              <a:rPr lang="en-US" sz="2600" dirty="0" smtClean="0"/>
              <a:t> </a:t>
            </a:r>
            <a:r>
              <a:rPr lang="en-US" sz="2600" dirty="0"/>
              <a:t>is slow but progressive. </a:t>
            </a:r>
            <a:r>
              <a:rPr lang="en-US" sz="2600" dirty="0" err="1"/>
              <a:t>Intralesional</a:t>
            </a:r>
            <a:r>
              <a:rPr lang="en-US" sz="2600" dirty="0"/>
              <a:t> treatment with </a:t>
            </a:r>
            <a:r>
              <a:rPr lang="en-US" sz="2600" dirty="0" err="1"/>
              <a:t>minoxidil</a:t>
            </a:r>
            <a:r>
              <a:rPr lang="en-US" sz="2600" dirty="0"/>
              <a:t> and corticosteroids, therapy of the underlying </a:t>
            </a:r>
            <a:r>
              <a:rPr lang="en-US" sz="2600" dirty="0" smtClean="0"/>
              <a:t>disease</a:t>
            </a:r>
            <a:endParaRPr lang="en-US" sz="2600" dirty="0"/>
          </a:p>
          <a:p>
            <a:pPr algn="just"/>
            <a:endParaRPr lang="en-US" sz="24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45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Sclerodermia systemica </a:t>
            </a:r>
            <a:br>
              <a:rPr lang="sr-Latn-RS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</a:br>
            <a:r>
              <a:rPr lang="sr-Latn-RS" dirty="0"/>
              <a:t>C</a:t>
            </a:r>
            <a:r>
              <a:rPr lang="en-US" dirty="0" err="1"/>
              <a:t>linical</a:t>
            </a:r>
            <a:r>
              <a:rPr lang="en-US" dirty="0"/>
              <a:t> picture</a:t>
            </a:r>
            <a:endParaRPr lang="en-US" dirty="0"/>
          </a:p>
        </p:txBody>
      </p:sp>
      <p:pic>
        <p:nvPicPr>
          <p:cNvPr id="5" name="Content Placeholder 4" descr="Image result for sistemska sklerodermija"/>
          <p:cNvPicPr>
            <a:picLocks noGrp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42" t="10549" r="1042" b="18766"/>
          <a:stretch/>
        </p:blipFill>
        <p:spPr bwMode="auto">
          <a:xfrm>
            <a:off x="179512" y="1916832"/>
            <a:ext cx="3886200" cy="20602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Image result for sistemska sklerodermija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2" t="16667" r="18758"/>
          <a:stretch/>
        </p:blipFill>
        <p:spPr bwMode="auto">
          <a:xfrm>
            <a:off x="396858" y="4149080"/>
            <a:ext cx="3633747" cy="26157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Content Placeholder 6" descr="Image result for sistemska sklerodermija"/>
          <p:cNvPicPr>
            <a:picLocks noGrp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51360"/>
            <a:ext cx="3305621" cy="24940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151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3599688" cy="261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756403"/>
            <a:ext cx="3416776" cy="3052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808722"/>
            <a:ext cx="3623918" cy="2739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Content Placeholder 6" descr="Related image"/>
          <p:cNvPicPr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6"/>
          <a:stretch/>
        </p:blipFill>
        <p:spPr bwMode="auto">
          <a:xfrm>
            <a:off x="5580112" y="4149080"/>
            <a:ext cx="2144268" cy="25009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1019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69"/>
          <a:stretch/>
        </p:blipFill>
        <p:spPr>
          <a:xfrm>
            <a:off x="5148064" y="1843224"/>
            <a:ext cx="2476500" cy="1584176"/>
          </a:xfrm>
        </p:spPr>
      </p:pic>
      <p:pic>
        <p:nvPicPr>
          <p:cNvPr id="7" name="Content Placeholder 6" descr="Related image"/>
          <p:cNvPicPr>
            <a:picLocks noGrp="1"/>
          </p:cNvPicPr>
          <p:nvPr>
            <p:ph sz="quarter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09" b="14394"/>
          <a:stretch/>
        </p:blipFill>
        <p:spPr bwMode="auto">
          <a:xfrm>
            <a:off x="467544" y="1915237"/>
            <a:ext cx="3886200" cy="39206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 descr="Image result for sistemska sklerodermija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23"/>
          <a:stretch/>
        </p:blipFill>
        <p:spPr bwMode="auto">
          <a:xfrm>
            <a:off x="5071864" y="3875567"/>
            <a:ext cx="2552700" cy="12763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708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Image result for sistemska sklerodermija"/>
          <p:cNvPicPr>
            <a:picLocks noGrp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9" r="14260" b="5745"/>
          <a:stretch/>
        </p:blipFill>
        <p:spPr bwMode="auto">
          <a:xfrm>
            <a:off x="609600" y="2343848"/>
            <a:ext cx="3886200" cy="30624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Content Placeholder 6" descr="Related image"/>
          <p:cNvPicPr>
            <a:picLocks noGrp="1"/>
          </p:cNvPicPr>
          <p:nvPr>
            <p:ph sz="quarter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6"/>
          <a:stretch/>
        </p:blipFill>
        <p:spPr bwMode="auto">
          <a:xfrm>
            <a:off x="5436096" y="2343849"/>
            <a:ext cx="2232248" cy="27817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829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586</TotalTime>
  <Words>1689</Words>
  <Application>Microsoft Office PowerPoint</Application>
  <PresentationFormat>On-screen Show (4:3)</PresentationFormat>
  <Paragraphs>205</Paragraphs>
  <Slides>53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Median</vt:lpstr>
      <vt:lpstr>SCLERODERMIA  </vt:lpstr>
      <vt:lpstr>SCLERODERMIA</vt:lpstr>
      <vt:lpstr>Sclerodermia systemica</vt:lpstr>
      <vt:lpstr>Sclerodermia systemica-etiopathogenesis</vt:lpstr>
      <vt:lpstr>Sclerodermia systemica  Clinical picture (skin lesions)</vt:lpstr>
      <vt:lpstr>Sclerodermia systemica  Clinical picture</vt:lpstr>
      <vt:lpstr>PowerPoint Presentation</vt:lpstr>
      <vt:lpstr>PowerPoint Presentation</vt:lpstr>
      <vt:lpstr>PowerPoint Presentation</vt:lpstr>
      <vt:lpstr>Sclerodermia systemica Clinical picture (internal organs lesions)</vt:lpstr>
      <vt:lpstr>Sclerodermia systemica – lab analysis</vt:lpstr>
      <vt:lpstr>Capillaroscopy </vt:lpstr>
      <vt:lpstr>Sclerodermia systemica differential diagnosis</vt:lpstr>
      <vt:lpstr>Sclerodermia systemica therapy</vt:lpstr>
      <vt:lpstr>Sclerodermia systemica – clinical course and prognosis </vt:lpstr>
      <vt:lpstr>MORPHOEA Sclerodermia circumscripta </vt:lpstr>
      <vt:lpstr>MORPHOEA Sclerodermia circumscripta </vt:lpstr>
      <vt:lpstr>Clinical picture</vt:lpstr>
      <vt:lpstr>MORPHOEA Clinical picture</vt:lpstr>
      <vt:lpstr>Sclerodermia en plaque</vt:lpstr>
      <vt:lpstr>Sclerodermia en bande (linearis)</vt:lpstr>
      <vt:lpstr>Sclerodermia en coup de sabre</vt:lpstr>
      <vt:lpstr>Sclerodermia en coup de sabre</vt:lpstr>
      <vt:lpstr> Diagnosis </vt:lpstr>
      <vt:lpstr>MORPHOEA Therapy</vt:lpstr>
      <vt:lpstr> DERMATOMYOSTIS </vt:lpstr>
      <vt:lpstr>Dermatomyositis </vt:lpstr>
      <vt:lpstr>Dermatomyositis </vt:lpstr>
      <vt:lpstr>Dermatomyositis – skin lesions</vt:lpstr>
      <vt:lpstr>Dermatomyositis – skin lesions </vt:lpstr>
      <vt:lpstr>Dermatomyositis – skin lesions </vt:lpstr>
      <vt:lpstr>Dermatomyositis – skin lesions </vt:lpstr>
      <vt:lpstr>Dermatomyositis muscle lesions</vt:lpstr>
      <vt:lpstr>Dermatomyositis diagnosis</vt:lpstr>
      <vt:lpstr>Dermatomyositis </vt:lpstr>
      <vt:lpstr>Dermatomyositis clinical course and prognosis </vt:lpstr>
      <vt:lpstr>TRICHOSIS</vt:lpstr>
      <vt:lpstr>Morphological abnormalities of the hair shaft</vt:lpstr>
      <vt:lpstr>Morphological abnormalities of the hair shaft</vt:lpstr>
      <vt:lpstr>Hypertrichosis</vt:lpstr>
      <vt:lpstr>Hirsutism clinical picture</vt:lpstr>
      <vt:lpstr>Hirsutism treatment</vt:lpstr>
      <vt:lpstr>Alopecia androgenetica</vt:lpstr>
      <vt:lpstr>Alopecia androgenetica</vt:lpstr>
      <vt:lpstr>Alopecia androgenetica</vt:lpstr>
      <vt:lpstr>Alopecia androgenetica</vt:lpstr>
      <vt:lpstr>Alopecia areata </vt:lpstr>
      <vt:lpstr>Alopecia areata </vt:lpstr>
      <vt:lpstr>Alopecia areata </vt:lpstr>
      <vt:lpstr>PowerPoint Presentation</vt:lpstr>
      <vt:lpstr>Effluvium telogenes </vt:lpstr>
      <vt:lpstr>Effluvium anagenes</vt:lpstr>
      <vt:lpstr>Cicatricial alopecia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Нова сазнања о етиопатогенези атопијског дерматитиса                            КОНТИНУИРАНА МЕДИЦИНСКА ЕДУКАЦИЈА</dc:title>
  <dc:creator>korisnik</dc:creator>
  <cp:lastModifiedBy>korisnik</cp:lastModifiedBy>
  <cp:revision>112</cp:revision>
  <dcterms:created xsi:type="dcterms:W3CDTF">2017-04-10T14:57:01Z</dcterms:created>
  <dcterms:modified xsi:type="dcterms:W3CDTF">2023-08-19T17:45:10Z</dcterms:modified>
</cp:coreProperties>
</file>